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79"/>
  </p:notesMasterIdLst>
  <p:sldIdLst>
    <p:sldId id="281" r:id="rId5"/>
    <p:sldId id="282" r:id="rId6"/>
    <p:sldId id="280" r:id="rId7"/>
    <p:sldId id="318" r:id="rId8"/>
    <p:sldId id="319" r:id="rId9"/>
    <p:sldId id="283" r:id="rId10"/>
    <p:sldId id="320" r:id="rId11"/>
    <p:sldId id="284" r:id="rId12"/>
    <p:sldId id="333" r:id="rId13"/>
    <p:sldId id="335" r:id="rId14"/>
    <p:sldId id="334" r:id="rId15"/>
    <p:sldId id="321" r:id="rId16"/>
    <p:sldId id="322" r:id="rId17"/>
    <p:sldId id="323" r:id="rId18"/>
    <p:sldId id="324" r:id="rId19"/>
    <p:sldId id="336" r:id="rId20"/>
    <p:sldId id="338" r:id="rId21"/>
    <p:sldId id="339" r:id="rId22"/>
    <p:sldId id="340" r:id="rId23"/>
    <p:sldId id="341" r:id="rId24"/>
    <p:sldId id="337" r:id="rId25"/>
    <p:sldId id="325" r:id="rId26"/>
    <p:sldId id="327" r:id="rId27"/>
    <p:sldId id="291" r:id="rId28"/>
    <p:sldId id="275" r:id="rId29"/>
    <p:sldId id="285" r:id="rId30"/>
    <p:sldId id="286" r:id="rId31"/>
    <p:sldId id="306" r:id="rId32"/>
    <p:sldId id="343" r:id="rId33"/>
    <p:sldId id="342" r:id="rId34"/>
    <p:sldId id="347" r:id="rId35"/>
    <p:sldId id="346" r:id="rId36"/>
    <p:sldId id="344" r:id="rId37"/>
    <p:sldId id="345" r:id="rId38"/>
    <p:sldId id="348" r:id="rId39"/>
    <p:sldId id="305" r:id="rId40"/>
    <p:sldId id="317" r:id="rId41"/>
    <p:sldId id="287" r:id="rId42"/>
    <p:sldId id="313" r:id="rId43"/>
    <p:sldId id="349" r:id="rId44"/>
    <p:sldId id="350" r:id="rId45"/>
    <p:sldId id="351" r:id="rId46"/>
    <p:sldId id="352" r:id="rId47"/>
    <p:sldId id="289" r:id="rId48"/>
    <p:sldId id="353" r:id="rId49"/>
    <p:sldId id="354" r:id="rId50"/>
    <p:sldId id="355" r:id="rId51"/>
    <p:sldId id="356" r:id="rId52"/>
    <p:sldId id="357" r:id="rId53"/>
    <p:sldId id="358" r:id="rId54"/>
    <p:sldId id="359" r:id="rId55"/>
    <p:sldId id="360" r:id="rId56"/>
    <p:sldId id="361" r:id="rId57"/>
    <p:sldId id="362" r:id="rId58"/>
    <p:sldId id="364" r:id="rId59"/>
    <p:sldId id="363" r:id="rId60"/>
    <p:sldId id="365" r:id="rId61"/>
    <p:sldId id="366" r:id="rId62"/>
    <p:sldId id="367" r:id="rId63"/>
    <p:sldId id="372" r:id="rId64"/>
    <p:sldId id="368" r:id="rId65"/>
    <p:sldId id="369" r:id="rId66"/>
    <p:sldId id="370" r:id="rId67"/>
    <p:sldId id="371" r:id="rId68"/>
    <p:sldId id="373" r:id="rId69"/>
    <p:sldId id="374" r:id="rId70"/>
    <p:sldId id="384" r:id="rId71"/>
    <p:sldId id="396" r:id="rId72"/>
    <p:sldId id="260" r:id="rId73"/>
    <p:sldId id="315" r:id="rId74"/>
    <p:sldId id="316" r:id="rId75"/>
    <p:sldId id="294" r:id="rId76"/>
    <p:sldId id="375" r:id="rId77"/>
    <p:sldId id="292" r:id="rId78"/>
    <p:sldId id="293" r:id="rId79"/>
    <p:sldId id="376" r:id="rId80"/>
    <p:sldId id="296" r:id="rId81"/>
    <p:sldId id="385" r:id="rId82"/>
    <p:sldId id="395" r:id="rId83"/>
    <p:sldId id="295" r:id="rId84"/>
    <p:sldId id="314" r:id="rId85"/>
    <p:sldId id="388" r:id="rId86"/>
    <p:sldId id="386" r:id="rId87"/>
    <p:sldId id="381" r:id="rId88"/>
    <p:sldId id="297" r:id="rId89"/>
    <p:sldId id="310" r:id="rId90"/>
    <p:sldId id="311" r:id="rId91"/>
    <p:sldId id="312" r:id="rId92"/>
    <p:sldId id="389" r:id="rId93"/>
    <p:sldId id="377" r:id="rId94"/>
    <p:sldId id="328" r:id="rId95"/>
    <p:sldId id="378" r:id="rId96"/>
    <p:sldId id="379" r:id="rId97"/>
    <p:sldId id="391" r:id="rId98"/>
    <p:sldId id="392" r:id="rId99"/>
    <p:sldId id="393" r:id="rId100"/>
    <p:sldId id="380" r:id="rId101"/>
    <p:sldId id="394" r:id="rId102"/>
    <p:sldId id="387" r:id="rId103"/>
    <p:sldId id="326" r:id="rId104"/>
    <p:sldId id="382" r:id="rId105"/>
    <p:sldId id="398" r:id="rId106"/>
    <p:sldId id="330" r:id="rId107"/>
    <p:sldId id="397" r:id="rId108"/>
    <p:sldId id="332" r:id="rId109"/>
    <p:sldId id="383" r:id="rId110"/>
    <p:sldId id="399" r:id="rId111"/>
    <p:sldId id="400" r:id="rId112"/>
    <p:sldId id="401" r:id="rId113"/>
    <p:sldId id="406" r:id="rId114"/>
    <p:sldId id="402" r:id="rId115"/>
    <p:sldId id="403" r:id="rId116"/>
    <p:sldId id="404" r:id="rId117"/>
    <p:sldId id="407" r:id="rId118"/>
    <p:sldId id="409" r:id="rId119"/>
    <p:sldId id="405" r:id="rId120"/>
    <p:sldId id="410" r:id="rId121"/>
    <p:sldId id="411" r:id="rId122"/>
    <p:sldId id="421" r:id="rId123"/>
    <p:sldId id="413" r:id="rId124"/>
    <p:sldId id="414" r:id="rId125"/>
    <p:sldId id="419" r:id="rId126"/>
    <p:sldId id="415" r:id="rId127"/>
    <p:sldId id="422" r:id="rId128"/>
    <p:sldId id="416" r:id="rId129"/>
    <p:sldId id="423" r:id="rId130"/>
    <p:sldId id="417" r:id="rId131"/>
    <p:sldId id="424" r:id="rId132"/>
    <p:sldId id="432" r:id="rId133"/>
    <p:sldId id="426" r:id="rId134"/>
    <p:sldId id="427" r:id="rId135"/>
    <p:sldId id="429" r:id="rId136"/>
    <p:sldId id="430" r:id="rId137"/>
    <p:sldId id="431" r:id="rId138"/>
    <p:sldId id="433" r:id="rId139"/>
    <p:sldId id="436" r:id="rId140"/>
    <p:sldId id="434" r:id="rId141"/>
    <p:sldId id="435" r:id="rId142"/>
    <p:sldId id="439" r:id="rId143"/>
    <p:sldId id="440" r:id="rId144"/>
    <p:sldId id="441" r:id="rId145"/>
    <p:sldId id="438" r:id="rId146"/>
    <p:sldId id="442" r:id="rId147"/>
    <p:sldId id="443" r:id="rId148"/>
    <p:sldId id="444" r:id="rId149"/>
    <p:sldId id="445" r:id="rId150"/>
    <p:sldId id="446" r:id="rId151"/>
    <p:sldId id="447" r:id="rId152"/>
    <p:sldId id="448" r:id="rId153"/>
    <p:sldId id="449" r:id="rId154"/>
    <p:sldId id="450" r:id="rId155"/>
    <p:sldId id="451" r:id="rId156"/>
    <p:sldId id="452" r:id="rId157"/>
    <p:sldId id="453" r:id="rId158"/>
    <p:sldId id="455" r:id="rId159"/>
    <p:sldId id="454" r:id="rId160"/>
    <p:sldId id="457" r:id="rId161"/>
    <p:sldId id="456" r:id="rId162"/>
    <p:sldId id="458" r:id="rId163"/>
    <p:sldId id="258" r:id="rId164"/>
    <p:sldId id="7221" r:id="rId165"/>
    <p:sldId id="7222" r:id="rId166"/>
    <p:sldId id="7223" r:id="rId167"/>
    <p:sldId id="7224" r:id="rId168"/>
    <p:sldId id="7225" r:id="rId169"/>
    <p:sldId id="7234" r:id="rId170"/>
    <p:sldId id="7230" r:id="rId171"/>
    <p:sldId id="7231" r:id="rId172"/>
    <p:sldId id="7228" r:id="rId173"/>
    <p:sldId id="7233" r:id="rId174"/>
    <p:sldId id="7229" r:id="rId175"/>
    <p:sldId id="7232" r:id="rId176"/>
    <p:sldId id="7235" r:id="rId177"/>
    <p:sldId id="460" r:id="rId178"/>
  </p:sldIdLst>
  <p:sldSz cx="9144000" cy="5143500" type="screen16x9"/>
  <p:notesSz cx="6858000" cy="9144000"/>
  <p:embeddedFontLst>
    <p:embeddedFont>
      <p:font typeface="Century Gothic" panose="020B0502020202020204" pitchFamily="34" charset="0"/>
      <p:regular r:id="rId180"/>
      <p:bold r:id="rId181"/>
      <p:italic r:id="rId182"/>
      <p:boldItalic r:id="rId183"/>
    </p:embeddedFont>
    <p:embeddedFont>
      <p:font typeface="Open Sans" panose="020B0606030504020204" pitchFamily="34" charset="0"/>
      <p:regular r:id="rId184"/>
      <p:bold r:id="rId185"/>
      <p:italic r:id="rId186"/>
      <p:boldItalic r:id="rId1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2" roundtripDataSignature="AMtx7mhwFzdV1RQWT0+yRhKLCIJdYxH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4E60"/>
    <a:srgbClr val="27282C"/>
    <a:srgbClr val="FA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042FD-8D25-FE49-58B0-A99B2E22C1C6}" v="29" dt="2022-09-09T19:38:40.600"/>
    <p1510:client id="{EAB702B2-EAF7-8C97-9260-5D853B06C5E2}" v="38" dt="2022-09-09T16:53:58.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p:scale>
          <a:sx n="80" d="100"/>
          <a:sy n="80" d="100"/>
        </p:scale>
        <p:origin x="715" y="6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2.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customschemas.google.com/relationships/presentationmetadata" Target="meta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3.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font" Target="fonts/font5.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95"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1.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font" Target="fonts/font7.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font" Target="fonts/font8.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F4A829-803B-4051-BCA1-9AAD81BC3CD2}"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pt-BR"/>
        </a:p>
      </dgm:t>
    </dgm:pt>
    <dgm:pt modelId="{601C532A-40DC-4FB9-923B-F40B6B83BA1D}">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PÚBLICA</a:t>
          </a:r>
        </a:p>
      </dgm:t>
    </dgm:pt>
    <dgm:pt modelId="{1B554C42-CCC0-4597-B634-CAAF56CCC641}" type="parTrans" cxnId="{DD5B1957-F112-4B05-9C91-17AB955BC630}">
      <dgm:prSet/>
      <dgm:spPr/>
      <dgm:t>
        <a:bodyPr/>
        <a:lstStyle/>
        <a:p>
          <a:endParaRPr lang="pt-BR"/>
        </a:p>
      </dgm:t>
    </dgm:pt>
    <dgm:pt modelId="{24E03CC1-87CD-4BC2-9D83-655571563F50}" type="sibTrans" cxnId="{DD5B1957-F112-4B05-9C91-17AB955BC630}">
      <dgm:prSet/>
      <dgm:spPr/>
      <dgm:t>
        <a:bodyPr/>
        <a:lstStyle/>
        <a:p>
          <a:endParaRPr lang="pt-BR"/>
        </a:p>
      </dgm:t>
    </dgm:pt>
    <dgm:pt modelId="{785E622F-2758-4A7C-9951-288E8E5C1DF3}">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PRIVADA</a:t>
          </a:r>
        </a:p>
      </dgm:t>
    </dgm:pt>
    <dgm:pt modelId="{72F8C0A7-35F6-4DE4-BE2E-0D3A4BBFF02A}" type="parTrans" cxnId="{14DA5321-2DDD-42CE-8362-26D354EDC080}">
      <dgm:prSet/>
      <dgm:spPr/>
      <dgm:t>
        <a:bodyPr/>
        <a:lstStyle/>
        <a:p>
          <a:endParaRPr lang="pt-BR"/>
        </a:p>
      </dgm:t>
    </dgm:pt>
    <dgm:pt modelId="{57613820-FBA9-49AB-9DC6-C31559945741}" type="sibTrans" cxnId="{14DA5321-2DDD-42CE-8362-26D354EDC080}">
      <dgm:prSet/>
      <dgm:spPr/>
      <dgm:t>
        <a:bodyPr/>
        <a:lstStyle/>
        <a:p>
          <a:endParaRPr lang="pt-BR"/>
        </a:p>
      </dgm:t>
    </dgm:pt>
    <dgm:pt modelId="{9F02A1EF-C986-46A7-877B-F1E323C03151}">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CONSÓRCIO</a:t>
          </a:r>
        </a:p>
      </dgm:t>
    </dgm:pt>
    <dgm:pt modelId="{A0B47331-9AC2-4D0E-A698-A152A953543F}" type="parTrans" cxnId="{D275B077-CA3C-43EA-A53A-59969A9249D9}">
      <dgm:prSet/>
      <dgm:spPr/>
      <dgm:t>
        <a:bodyPr/>
        <a:lstStyle/>
        <a:p>
          <a:endParaRPr lang="pt-BR"/>
        </a:p>
      </dgm:t>
    </dgm:pt>
    <dgm:pt modelId="{636E4AFF-E252-46C3-A967-8D4388FB4DBF}" type="sibTrans" cxnId="{D275B077-CA3C-43EA-A53A-59969A9249D9}">
      <dgm:prSet/>
      <dgm:spPr/>
      <dgm:t>
        <a:bodyPr/>
        <a:lstStyle/>
        <a:p>
          <a:endParaRPr lang="pt-BR"/>
        </a:p>
      </dgm:t>
    </dgm:pt>
    <dgm:pt modelId="{0B7147AD-7274-4157-AC86-1F3D2B4EC02D}">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HÍBRIDA</a:t>
          </a:r>
        </a:p>
      </dgm:t>
    </dgm:pt>
    <dgm:pt modelId="{3BA00291-BF82-4915-8955-58D172AFE58F}" type="parTrans" cxnId="{44F03B45-F979-4F77-80B9-9546D55C6893}">
      <dgm:prSet/>
      <dgm:spPr/>
      <dgm:t>
        <a:bodyPr/>
        <a:lstStyle/>
        <a:p>
          <a:endParaRPr lang="pt-BR"/>
        </a:p>
      </dgm:t>
    </dgm:pt>
    <dgm:pt modelId="{CC0D9DB2-AF4F-4876-8E63-8A7397666CC7}" type="sibTrans" cxnId="{44F03B45-F979-4F77-80B9-9546D55C6893}">
      <dgm:prSet/>
      <dgm:spPr/>
      <dgm:t>
        <a:bodyPr/>
        <a:lstStyle/>
        <a:p>
          <a:endParaRPr lang="pt-BR"/>
        </a:p>
      </dgm:t>
    </dgm:pt>
    <dgm:pt modelId="{9F6D1981-048F-41B2-9BA4-91EDD2AD816F}" type="pres">
      <dgm:prSet presAssocID="{39F4A829-803B-4051-BCA1-9AAD81BC3CD2}" presName="Name0" presStyleCnt="0">
        <dgm:presLayoutVars>
          <dgm:orgChart val="1"/>
          <dgm:chPref val="1"/>
          <dgm:dir/>
          <dgm:animOne val="branch"/>
          <dgm:animLvl val="lvl"/>
          <dgm:resizeHandles/>
        </dgm:presLayoutVars>
      </dgm:prSet>
      <dgm:spPr/>
    </dgm:pt>
    <dgm:pt modelId="{216D1FD2-FD43-4584-AB6C-242E2FB52F80}" type="pres">
      <dgm:prSet presAssocID="{601C532A-40DC-4FB9-923B-F40B6B83BA1D}" presName="hierRoot1" presStyleCnt="0">
        <dgm:presLayoutVars>
          <dgm:hierBranch val="init"/>
        </dgm:presLayoutVars>
      </dgm:prSet>
      <dgm:spPr/>
    </dgm:pt>
    <dgm:pt modelId="{BB546D6A-9DEA-4F17-8EE1-3D4B03CD8A4E}" type="pres">
      <dgm:prSet presAssocID="{601C532A-40DC-4FB9-923B-F40B6B83BA1D}" presName="rootComposite1" presStyleCnt="0"/>
      <dgm:spPr/>
    </dgm:pt>
    <dgm:pt modelId="{CFF896E2-C25F-4761-A572-17223B2086DD}" type="pres">
      <dgm:prSet presAssocID="{601C532A-40DC-4FB9-923B-F40B6B83BA1D}" presName="rootText1" presStyleLbl="alignAcc1" presStyleIdx="0" presStyleCnt="0">
        <dgm:presLayoutVars>
          <dgm:chPref val="3"/>
        </dgm:presLayoutVars>
      </dgm:prSet>
      <dgm:spPr/>
    </dgm:pt>
    <dgm:pt modelId="{4B7C954D-2F0E-4EF2-A9E1-74B3B196A70B}" type="pres">
      <dgm:prSet presAssocID="{601C532A-40DC-4FB9-923B-F40B6B83BA1D}" presName="topArc1" presStyleLbl="parChTrans1D1" presStyleIdx="0" presStyleCnt="8"/>
      <dgm:spPr/>
    </dgm:pt>
    <dgm:pt modelId="{3727D07B-AD23-4375-B1BC-FEA4E47ABEEA}" type="pres">
      <dgm:prSet presAssocID="{601C532A-40DC-4FB9-923B-F40B6B83BA1D}" presName="bottomArc1" presStyleLbl="parChTrans1D1" presStyleIdx="1" presStyleCnt="8"/>
      <dgm:spPr/>
    </dgm:pt>
    <dgm:pt modelId="{E9943EE1-AD20-45F4-AECF-56296A12FA22}" type="pres">
      <dgm:prSet presAssocID="{601C532A-40DC-4FB9-923B-F40B6B83BA1D}" presName="topConnNode1" presStyleLbl="node1" presStyleIdx="0" presStyleCnt="0"/>
      <dgm:spPr/>
    </dgm:pt>
    <dgm:pt modelId="{A691EFF8-E8F2-4B2F-BA00-95853401BDF7}" type="pres">
      <dgm:prSet presAssocID="{601C532A-40DC-4FB9-923B-F40B6B83BA1D}" presName="hierChild2" presStyleCnt="0"/>
      <dgm:spPr/>
    </dgm:pt>
    <dgm:pt modelId="{9D721AC4-D8DE-43DE-A9FB-383D6E8F7A50}" type="pres">
      <dgm:prSet presAssocID="{72F8C0A7-35F6-4DE4-BE2E-0D3A4BBFF02A}" presName="Name28" presStyleLbl="parChTrans1D2" presStyleIdx="0" presStyleCnt="3"/>
      <dgm:spPr/>
    </dgm:pt>
    <dgm:pt modelId="{EFA41717-CECF-4687-8CE7-92B959B4B7D0}" type="pres">
      <dgm:prSet presAssocID="{785E622F-2758-4A7C-9951-288E8E5C1DF3}" presName="hierRoot2" presStyleCnt="0">
        <dgm:presLayoutVars>
          <dgm:hierBranch val="init"/>
        </dgm:presLayoutVars>
      </dgm:prSet>
      <dgm:spPr/>
    </dgm:pt>
    <dgm:pt modelId="{BCDEEEA3-BCD1-4FF9-9BFD-BDEA0950BC0D}" type="pres">
      <dgm:prSet presAssocID="{785E622F-2758-4A7C-9951-288E8E5C1DF3}" presName="rootComposite2" presStyleCnt="0"/>
      <dgm:spPr/>
    </dgm:pt>
    <dgm:pt modelId="{D9C3B2F0-3057-4BFD-8B29-D6497CCBC17B}" type="pres">
      <dgm:prSet presAssocID="{785E622F-2758-4A7C-9951-288E8E5C1DF3}" presName="rootText2" presStyleLbl="alignAcc1" presStyleIdx="0" presStyleCnt="0">
        <dgm:presLayoutVars>
          <dgm:chPref val="3"/>
        </dgm:presLayoutVars>
      </dgm:prSet>
      <dgm:spPr/>
    </dgm:pt>
    <dgm:pt modelId="{C0B226CC-6BDF-4102-B4F8-6F95DA6606B1}" type="pres">
      <dgm:prSet presAssocID="{785E622F-2758-4A7C-9951-288E8E5C1DF3}" presName="topArc2" presStyleLbl="parChTrans1D1" presStyleIdx="2" presStyleCnt="8"/>
      <dgm:spPr/>
    </dgm:pt>
    <dgm:pt modelId="{426EA710-2B8C-4B6D-B59C-D8E28EE38ADB}" type="pres">
      <dgm:prSet presAssocID="{785E622F-2758-4A7C-9951-288E8E5C1DF3}" presName="bottomArc2" presStyleLbl="parChTrans1D1" presStyleIdx="3" presStyleCnt="8"/>
      <dgm:spPr/>
    </dgm:pt>
    <dgm:pt modelId="{20B8ABD3-265C-4F64-97C8-226C94220D3B}" type="pres">
      <dgm:prSet presAssocID="{785E622F-2758-4A7C-9951-288E8E5C1DF3}" presName="topConnNode2" presStyleLbl="node2" presStyleIdx="0" presStyleCnt="0"/>
      <dgm:spPr/>
    </dgm:pt>
    <dgm:pt modelId="{6BDC15A0-02BC-4C7C-8211-A281E5F7A918}" type="pres">
      <dgm:prSet presAssocID="{785E622F-2758-4A7C-9951-288E8E5C1DF3}" presName="hierChild4" presStyleCnt="0"/>
      <dgm:spPr/>
    </dgm:pt>
    <dgm:pt modelId="{198A3FEC-C44D-476F-8F25-379BAC92ABBB}" type="pres">
      <dgm:prSet presAssocID="{785E622F-2758-4A7C-9951-288E8E5C1DF3}" presName="hierChild5" presStyleCnt="0"/>
      <dgm:spPr/>
    </dgm:pt>
    <dgm:pt modelId="{50123B5A-6C30-4467-8EF2-B3882175B889}" type="pres">
      <dgm:prSet presAssocID="{3BA00291-BF82-4915-8955-58D172AFE58F}" presName="Name28" presStyleLbl="parChTrans1D2" presStyleIdx="1" presStyleCnt="3"/>
      <dgm:spPr/>
    </dgm:pt>
    <dgm:pt modelId="{EBA83958-90B3-49BC-866F-FD3ED53FBBF4}" type="pres">
      <dgm:prSet presAssocID="{0B7147AD-7274-4157-AC86-1F3D2B4EC02D}" presName="hierRoot2" presStyleCnt="0">
        <dgm:presLayoutVars>
          <dgm:hierBranch val="init"/>
        </dgm:presLayoutVars>
      </dgm:prSet>
      <dgm:spPr/>
    </dgm:pt>
    <dgm:pt modelId="{C20BB8B6-C1D3-40A5-9C0F-6E16CCEE5AE3}" type="pres">
      <dgm:prSet presAssocID="{0B7147AD-7274-4157-AC86-1F3D2B4EC02D}" presName="rootComposite2" presStyleCnt="0"/>
      <dgm:spPr/>
    </dgm:pt>
    <dgm:pt modelId="{C6AF55F6-5191-4317-BB81-0DBB29D4F4A1}" type="pres">
      <dgm:prSet presAssocID="{0B7147AD-7274-4157-AC86-1F3D2B4EC02D}" presName="rootText2" presStyleLbl="alignAcc1" presStyleIdx="0" presStyleCnt="0">
        <dgm:presLayoutVars>
          <dgm:chPref val="3"/>
        </dgm:presLayoutVars>
      </dgm:prSet>
      <dgm:spPr/>
    </dgm:pt>
    <dgm:pt modelId="{B025D7ED-C321-4FE0-95A1-D3B21EFBB7F8}" type="pres">
      <dgm:prSet presAssocID="{0B7147AD-7274-4157-AC86-1F3D2B4EC02D}" presName="topArc2" presStyleLbl="parChTrans1D1" presStyleIdx="4" presStyleCnt="8"/>
      <dgm:spPr/>
    </dgm:pt>
    <dgm:pt modelId="{398072D4-8657-473E-9DFE-6A9BB867F96A}" type="pres">
      <dgm:prSet presAssocID="{0B7147AD-7274-4157-AC86-1F3D2B4EC02D}" presName="bottomArc2" presStyleLbl="parChTrans1D1" presStyleIdx="5" presStyleCnt="8"/>
      <dgm:spPr/>
    </dgm:pt>
    <dgm:pt modelId="{208E870E-1A91-4EC1-AEAB-843CBDC49221}" type="pres">
      <dgm:prSet presAssocID="{0B7147AD-7274-4157-AC86-1F3D2B4EC02D}" presName="topConnNode2" presStyleLbl="node2" presStyleIdx="0" presStyleCnt="0"/>
      <dgm:spPr/>
    </dgm:pt>
    <dgm:pt modelId="{637BAACA-7C73-423F-8D69-1755B05B144E}" type="pres">
      <dgm:prSet presAssocID="{0B7147AD-7274-4157-AC86-1F3D2B4EC02D}" presName="hierChild4" presStyleCnt="0"/>
      <dgm:spPr/>
    </dgm:pt>
    <dgm:pt modelId="{2CB8A3C1-F073-40FB-B95B-1D181F91FA07}" type="pres">
      <dgm:prSet presAssocID="{0B7147AD-7274-4157-AC86-1F3D2B4EC02D}" presName="hierChild5" presStyleCnt="0"/>
      <dgm:spPr/>
    </dgm:pt>
    <dgm:pt modelId="{C323E312-1C03-4B2F-86FC-059A7FA7C385}" type="pres">
      <dgm:prSet presAssocID="{A0B47331-9AC2-4D0E-A698-A152A953543F}" presName="Name28" presStyleLbl="parChTrans1D2" presStyleIdx="2" presStyleCnt="3"/>
      <dgm:spPr/>
    </dgm:pt>
    <dgm:pt modelId="{C0D1AE77-2854-470C-879A-09DFF901AD4A}" type="pres">
      <dgm:prSet presAssocID="{9F02A1EF-C986-46A7-877B-F1E323C03151}" presName="hierRoot2" presStyleCnt="0">
        <dgm:presLayoutVars>
          <dgm:hierBranch val="init"/>
        </dgm:presLayoutVars>
      </dgm:prSet>
      <dgm:spPr/>
    </dgm:pt>
    <dgm:pt modelId="{8B5F440C-6EDB-4C54-8F14-D9499A27891A}" type="pres">
      <dgm:prSet presAssocID="{9F02A1EF-C986-46A7-877B-F1E323C03151}" presName="rootComposite2" presStyleCnt="0"/>
      <dgm:spPr/>
    </dgm:pt>
    <dgm:pt modelId="{54C79A2C-FCCD-49AA-BD81-0B6B866BFF7B}" type="pres">
      <dgm:prSet presAssocID="{9F02A1EF-C986-46A7-877B-F1E323C03151}" presName="rootText2" presStyleLbl="alignAcc1" presStyleIdx="0" presStyleCnt="0">
        <dgm:presLayoutVars>
          <dgm:chPref val="3"/>
        </dgm:presLayoutVars>
      </dgm:prSet>
      <dgm:spPr/>
    </dgm:pt>
    <dgm:pt modelId="{D64902AE-5378-4B2F-A77F-385341E8DC0B}" type="pres">
      <dgm:prSet presAssocID="{9F02A1EF-C986-46A7-877B-F1E323C03151}" presName="topArc2" presStyleLbl="parChTrans1D1" presStyleIdx="6" presStyleCnt="8"/>
      <dgm:spPr/>
    </dgm:pt>
    <dgm:pt modelId="{9EA1EF34-CDBE-4607-8132-2A0B147BF61D}" type="pres">
      <dgm:prSet presAssocID="{9F02A1EF-C986-46A7-877B-F1E323C03151}" presName="bottomArc2" presStyleLbl="parChTrans1D1" presStyleIdx="7" presStyleCnt="8"/>
      <dgm:spPr/>
    </dgm:pt>
    <dgm:pt modelId="{D99B7B97-6A0C-4295-903D-78DC0093637B}" type="pres">
      <dgm:prSet presAssocID="{9F02A1EF-C986-46A7-877B-F1E323C03151}" presName="topConnNode2" presStyleLbl="node2" presStyleIdx="0" presStyleCnt="0"/>
      <dgm:spPr/>
    </dgm:pt>
    <dgm:pt modelId="{3CB35F80-3FF2-4BAE-BE22-C984F123A79F}" type="pres">
      <dgm:prSet presAssocID="{9F02A1EF-C986-46A7-877B-F1E323C03151}" presName="hierChild4" presStyleCnt="0"/>
      <dgm:spPr/>
    </dgm:pt>
    <dgm:pt modelId="{59984404-2AB1-4F1B-A880-E870BE7FFF00}" type="pres">
      <dgm:prSet presAssocID="{9F02A1EF-C986-46A7-877B-F1E323C03151}" presName="hierChild5" presStyleCnt="0"/>
      <dgm:spPr/>
    </dgm:pt>
    <dgm:pt modelId="{2CC85A50-1AA9-4798-B5CF-F51CB340A89B}" type="pres">
      <dgm:prSet presAssocID="{601C532A-40DC-4FB9-923B-F40B6B83BA1D}" presName="hierChild3" presStyleCnt="0"/>
      <dgm:spPr/>
    </dgm:pt>
  </dgm:ptLst>
  <dgm:cxnLst>
    <dgm:cxn modelId="{83C45B03-76C9-481C-AACA-FB6A2EE4349E}" type="presOf" srcId="{0B7147AD-7274-4157-AC86-1F3D2B4EC02D}" destId="{208E870E-1A91-4EC1-AEAB-843CBDC49221}" srcOrd="1" destOrd="0" presId="urn:microsoft.com/office/officeart/2008/layout/HalfCircleOrganizationChart"/>
    <dgm:cxn modelId="{C4A1E719-E3C3-496B-B746-13D8760A9D2A}" type="presOf" srcId="{3BA00291-BF82-4915-8955-58D172AFE58F}" destId="{50123B5A-6C30-4467-8EF2-B3882175B889}" srcOrd="0" destOrd="0" presId="urn:microsoft.com/office/officeart/2008/layout/HalfCircleOrganizationChart"/>
    <dgm:cxn modelId="{14DA5321-2DDD-42CE-8362-26D354EDC080}" srcId="{601C532A-40DC-4FB9-923B-F40B6B83BA1D}" destId="{785E622F-2758-4A7C-9951-288E8E5C1DF3}" srcOrd="0" destOrd="0" parTransId="{72F8C0A7-35F6-4DE4-BE2E-0D3A4BBFF02A}" sibTransId="{57613820-FBA9-49AB-9DC6-C31559945741}"/>
    <dgm:cxn modelId="{1F7E7B34-3B0E-432F-AB4E-F2D7429342E8}" type="presOf" srcId="{9F02A1EF-C986-46A7-877B-F1E323C03151}" destId="{54C79A2C-FCCD-49AA-BD81-0B6B866BFF7B}" srcOrd="0" destOrd="0" presId="urn:microsoft.com/office/officeart/2008/layout/HalfCircleOrganizationChart"/>
    <dgm:cxn modelId="{DDB15740-37F7-4E9A-9905-185E3FE69FF9}" type="presOf" srcId="{72F8C0A7-35F6-4DE4-BE2E-0D3A4BBFF02A}" destId="{9D721AC4-D8DE-43DE-A9FB-383D6E8F7A50}" srcOrd="0" destOrd="0" presId="urn:microsoft.com/office/officeart/2008/layout/HalfCircleOrganizationChart"/>
    <dgm:cxn modelId="{7BE2C142-996F-4C7A-8679-7E645DEA9F97}" type="presOf" srcId="{601C532A-40DC-4FB9-923B-F40B6B83BA1D}" destId="{CFF896E2-C25F-4761-A572-17223B2086DD}" srcOrd="0" destOrd="0" presId="urn:microsoft.com/office/officeart/2008/layout/HalfCircleOrganizationChart"/>
    <dgm:cxn modelId="{44F03B45-F979-4F77-80B9-9546D55C6893}" srcId="{601C532A-40DC-4FB9-923B-F40B6B83BA1D}" destId="{0B7147AD-7274-4157-AC86-1F3D2B4EC02D}" srcOrd="1" destOrd="0" parTransId="{3BA00291-BF82-4915-8955-58D172AFE58F}" sibTransId="{CC0D9DB2-AF4F-4876-8E63-8A7397666CC7}"/>
    <dgm:cxn modelId="{A8122867-B9C3-4E30-A3DD-CBA94C2313AD}" type="presOf" srcId="{601C532A-40DC-4FB9-923B-F40B6B83BA1D}" destId="{E9943EE1-AD20-45F4-AECF-56296A12FA22}" srcOrd="1" destOrd="0" presId="urn:microsoft.com/office/officeart/2008/layout/HalfCircleOrganizationChart"/>
    <dgm:cxn modelId="{DD5B1957-F112-4B05-9C91-17AB955BC630}" srcId="{39F4A829-803B-4051-BCA1-9AAD81BC3CD2}" destId="{601C532A-40DC-4FB9-923B-F40B6B83BA1D}" srcOrd="0" destOrd="0" parTransId="{1B554C42-CCC0-4597-B634-CAAF56CCC641}" sibTransId="{24E03CC1-87CD-4BC2-9D83-655571563F50}"/>
    <dgm:cxn modelId="{D275B077-CA3C-43EA-A53A-59969A9249D9}" srcId="{601C532A-40DC-4FB9-923B-F40B6B83BA1D}" destId="{9F02A1EF-C986-46A7-877B-F1E323C03151}" srcOrd="2" destOrd="0" parTransId="{A0B47331-9AC2-4D0E-A698-A152A953543F}" sibTransId="{636E4AFF-E252-46C3-A967-8D4388FB4DBF}"/>
    <dgm:cxn modelId="{638DBD5A-FEA8-401A-A2C8-757C5B61B81B}" type="presOf" srcId="{785E622F-2758-4A7C-9951-288E8E5C1DF3}" destId="{D9C3B2F0-3057-4BFD-8B29-D6497CCBC17B}" srcOrd="0" destOrd="0" presId="urn:microsoft.com/office/officeart/2008/layout/HalfCircleOrganizationChart"/>
    <dgm:cxn modelId="{E8570E84-B926-4AD1-9B63-6D79E7CF588A}" type="presOf" srcId="{785E622F-2758-4A7C-9951-288E8E5C1DF3}" destId="{20B8ABD3-265C-4F64-97C8-226C94220D3B}" srcOrd="1" destOrd="0" presId="urn:microsoft.com/office/officeart/2008/layout/HalfCircleOrganizationChart"/>
    <dgm:cxn modelId="{8AEC08A5-4C2D-46A3-8660-2BBFFCC3A491}" type="presOf" srcId="{9F02A1EF-C986-46A7-877B-F1E323C03151}" destId="{D99B7B97-6A0C-4295-903D-78DC0093637B}" srcOrd="1" destOrd="0" presId="urn:microsoft.com/office/officeart/2008/layout/HalfCircleOrganizationChart"/>
    <dgm:cxn modelId="{1ECC44F2-DAA2-4853-9143-F0F5ED7C6553}" type="presOf" srcId="{0B7147AD-7274-4157-AC86-1F3D2B4EC02D}" destId="{C6AF55F6-5191-4317-BB81-0DBB29D4F4A1}" srcOrd="0" destOrd="0" presId="urn:microsoft.com/office/officeart/2008/layout/HalfCircleOrganizationChart"/>
    <dgm:cxn modelId="{292232F7-32D3-49E3-9F27-347CB679D48F}" type="presOf" srcId="{39F4A829-803B-4051-BCA1-9AAD81BC3CD2}" destId="{9F6D1981-048F-41B2-9BA4-91EDD2AD816F}" srcOrd="0" destOrd="0" presId="urn:microsoft.com/office/officeart/2008/layout/HalfCircleOrganizationChart"/>
    <dgm:cxn modelId="{E3CC3FF8-7596-4547-8246-31B4415B7988}" type="presOf" srcId="{A0B47331-9AC2-4D0E-A698-A152A953543F}" destId="{C323E312-1C03-4B2F-86FC-059A7FA7C385}" srcOrd="0" destOrd="0" presId="urn:microsoft.com/office/officeart/2008/layout/HalfCircleOrganizationChart"/>
    <dgm:cxn modelId="{28B57578-21D4-4DCA-9EA5-3844B9C7B0E5}" type="presParOf" srcId="{9F6D1981-048F-41B2-9BA4-91EDD2AD816F}" destId="{216D1FD2-FD43-4584-AB6C-242E2FB52F80}" srcOrd="0" destOrd="0" presId="urn:microsoft.com/office/officeart/2008/layout/HalfCircleOrganizationChart"/>
    <dgm:cxn modelId="{D14C06AC-7E85-4363-B50A-083960D9A636}" type="presParOf" srcId="{216D1FD2-FD43-4584-AB6C-242E2FB52F80}" destId="{BB546D6A-9DEA-4F17-8EE1-3D4B03CD8A4E}" srcOrd="0" destOrd="0" presId="urn:microsoft.com/office/officeart/2008/layout/HalfCircleOrganizationChart"/>
    <dgm:cxn modelId="{A463F73A-6B89-4421-98EB-6E86F73E443C}" type="presParOf" srcId="{BB546D6A-9DEA-4F17-8EE1-3D4B03CD8A4E}" destId="{CFF896E2-C25F-4761-A572-17223B2086DD}" srcOrd="0" destOrd="0" presId="urn:microsoft.com/office/officeart/2008/layout/HalfCircleOrganizationChart"/>
    <dgm:cxn modelId="{0551827D-5326-4A95-8A98-5F27DAEDD470}" type="presParOf" srcId="{BB546D6A-9DEA-4F17-8EE1-3D4B03CD8A4E}" destId="{4B7C954D-2F0E-4EF2-A9E1-74B3B196A70B}" srcOrd="1" destOrd="0" presId="urn:microsoft.com/office/officeart/2008/layout/HalfCircleOrganizationChart"/>
    <dgm:cxn modelId="{F3309582-FBE8-411C-9912-B8FC7242902B}" type="presParOf" srcId="{BB546D6A-9DEA-4F17-8EE1-3D4B03CD8A4E}" destId="{3727D07B-AD23-4375-B1BC-FEA4E47ABEEA}" srcOrd="2" destOrd="0" presId="urn:microsoft.com/office/officeart/2008/layout/HalfCircleOrganizationChart"/>
    <dgm:cxn modelId="{7A391890-5BFD-4776-A9AC-B8264DDBBCA1}" type="presParOf" srcId="{BB546D6A-9DEA-4F17-8EE1-3D4B03CD8A4E}" destId="{E9943EE1-AD20-45F4-AECF-56296A12FA22}" srcOrd="3" destOrd="0" presId="urn:microsoft.com/office/officeart/2008/layout/HalfCircleOrganizationChart"/>
    <dgm:cxn modelId="{04A19CAD-7958-4940-B9EE-B6FF90257282}" type="presParOf" srcId="{216D1FD2-FD43-4584-AB6C-242E2FB52F80}" destId="{A691EFF8-E8F2-4B2F-BA00-95853401BDF7}" srcOrd="1" destOrd="0" presId="urn:microsoft.com/office/officeart/2008/layout/HalfCircleOrganizationChart"/>
    <dgm:cxn modelId="{A95D1159-F620-495F-8BF6-9637734D7E89}" type="presParOf" srcId="{A691EFF8-E8F2-4B2F-BA00-95853401BDF7}" destId="{9D721AC4-D8DE-43DE-A9FB-383D6E8F7A50}" srcOrd="0" destOrd="0" presId="urn:microsoft.com/office/officeart/2008/layout/HalfCircleOrganizationChart"/>
    <dgm:cxn modelId="{AFB64169-AB26-4FE0-9836-BA4AC26ED1D7}" type="presParOf" srcId="{A691EFF8-E8F2-4B2F-BA00-95853401BDF7}" destId="{EFA41717-CECF-4687-8CE7-92B959B4B7D0}" srcOrd="1" destOrd="0" presId="urn:microsoft.com/office/officeart/2008/layout/HalfCircleOrganizationChart"/>
    <dgm:cxn modelId="{59B7277A-4EC9-4730-AA01-40DA3A323DED}" type="presParOf" srcId="{EFA41717-CECF-4687-8CE7-92B959B4B7D0}" destId="{BCDEEEA3-BCD1-4FF9-9BFD-BDEA0950BC0D}" srcOrd="0" destOrd="0" presId="urn:microsoft.com/office/officeart/2008/layout/HalfCircleOrganizationChart"/>
    <dgm:cxn modelId="{CE22F70D-271B-4EC4-9CAC-BAA02E489EAB}" type="presParOf" srcId="{BCDEEEA3-BCD1-4FF9-9BFD-BDEA0950BC0D}" destId="{D9C3B2F0-3057-4BFD-8B29-D6497CCBC17B}" srcOrd="0" destOrd="0" presId="urn:microsoft.com/office/officeart/2008/layout/HalfCircleOrganizationChart"/>
    <dgm:cxn modelId="{2713BEDB-4E3A-4C4C-BDED-C22E4776EDAC}" type="presParOf" srcId="{BCDEEEA3-BCD1-4FF9-9BFD-BDEA0950BC0D}" destId="{C0B226CC-6BDF-4102-B4F8-6F95DA6606B1}" srcOrd="1" destOrd="0" presId="urn:microsoft.com/office/officeart/2008/layout/HalfCircleOrganizationChart"/>
    <dgm:cxn modelId="{19467196-7570-4172-A653-23761D9E1744}" type="presParOf" srcId="{BCDEEEA3-BCD1-4FF9-9BFD-BDEA0950BC0D}" destId="{426EA710-2B8C-4B6D-B59C-D8E28EE38ADB}" srcOrd="2" destOrd="0" presId="urn:microsoft.com/office/officeart/2008/layout/HalfCircleOrganizationChart"/>
    <dgm:cxn modelId="{3E1BC9D7-0499-46A4-9019-6056440F6234}" type="presParOf" srcId="{BCDEEEA3-BCD1-4FF9-9BFD-BDEA0950BC0D}" destId="{20B8ABD3-265C-4F64-97C8-226C94220D3B}" srcOrd="3" destOrd="0" presId="urn:microsoft.com/office/officeart/2008/layout/HalfCircleOrganizationChart"/>
    <dgm:cxn modelId="{5246974D-CD82-4965-A86B-629D31E91721}" type="presParOf" srcId="{EFA41717-CECF-4687-8CE7-92B959B4B7D0}" destId="{6BDC15A0-02BC-4C7C-8211-A281E5F7A918}" srcOrd="1" destOrd="0" presId="urn:microsoft.com/office/officeart/2008/layout/HalfCircleOrganizationChart"/>
    <dgm:cxn modelId="{9B66CF24-E056-49C0-B649-3815A4F6EE31}" type="presParOf" srcId="{EFA41717-CECF-4687-8CE7-92B959B4B7D0}" destId="{198A3FEC-C44D-476F-8F25-379BAC92ABBB}" srcOrd="2" destOrd="0" presId="urn:microsoft.com/office/officeart/2008/layout/HalfCircleOrganizationChart"/>
    <dgm:cxn modelId="{6E549A4B-72CD-4ABB-9F96-E1C746A82044}" type="presParOf" srcId="{A691EFF8-E8F2-4B2F-BA00-95853401BDF7}" destId="{50123B5A-6C30-4467-8EF2-B3882175B889}" srcOrd="2" destOrd="0" presId="urn:microsoft.com/office/officeart/2008/layout/HalfCircleOrganizationChart"/>
    <dgm:cxn modelId="{6D314940-40AA-45D3-A5FD-D8EA425A7D27}" type="presParOf" srcId="{A691EFF8-E8F2-4B2F-BA00-95853401BDF7}" destId="{EBA83958-90B3-49BC-866F-FD3ED53FBBF4}" srcOrd="3" destOrd="0" presId="urn:microsoft.com/office/officeart/2008/layout/HalfCircleOrganizationChart"/>
    <dgm:cxn modelId="{5D226194-FEF6-4899-A8C5-739138E6421C}" type="presParOf" srcId="{EBA83958-90B3-49BC-866F-FD3ED53FBBF4}" destId="{C20BB8B6-C1D3-40A5-9C0F-6E16CCEE5AE3}" srcOrd="0" destOrd="0" presId="urn:microsoft.com/office/officeart/2008/layout/HalfCircleOrganizationChart"/>
    <dgm:cxn modelId="{03356960-455F-4A44-A7E8-305DA2860890}" type="presParOf" srcId="{C20BB8B6-C1D3-40A5-9C0F-6E16CCEE5AE3}" destId="{C6AF55F6-5191-4317-BB81-0DBB29D4F4A1}" srcOrd="0" destOrd="0" presId="urn:microsoft.com/office/officeart/2008/layout/HalfCircleOrganizationChart"/>
    <dgm:cxn modelId="{FF01A573-56AE-4A03-A0C0-AD7D4578C95B}" type="presParOf" srcId="{C20BB8B6-C1D3-40A5-9C0F-6E16CCEE5AE3}" destId="{B025D7ED-C321-4FE0-95A1-D3B21EFBB7F8}" srcOrd="1" destOrd="0" presId="urn:microsoft.com/office/officeart/2008/layout/HalfCircleOrganizationChart"/>
    <dgm:cxn modelId="{8440BA1F-FE19-4CE2-BB00-C54023D8E02B}" type="presParOf" srcId="{C20BB8B6-C1D3-40A5-9C0F-6E16CCEE5AE3}" destId="{398072D4-8657-473E-9DFE-6A9BB867F96A}" srcOrd="2" destOrd="0" presId="urn:microsoft.com/office/officeart/2008/layout/HalfCircleOrganizationChart"/>
    <dgm:cxn modelId="{5287B8B4-75F6-4C5D-8F5B-86C45C1351E9}" type="presParOf" srcId="{C20BB8B6-C1D3-40A5-9C0F-6E16CCEE5AE3}" destId="{208E870E-1A91-4EC1-AEAB-843CBDC49221}" srcOrd="3" destOrd="0" presId="urn:microsoft.com/office/officeart/2008/layout/HalfCircleOrganizationChart"/>
    <dgm:cxn modelId="{61DB903B-32BE-4095-9BBC-A4688F8E7C42}" type="presParOf" srcId="{EBA83958-90B3-49BC-866F-FD3ED53FBBF4}" destId="{637BAACA-7C73-423F-8D69-1755B05B144E}" srcOrd="1" destOrd="0" presId="urn:microsoft.com/office/officeart/2008/layout/HalfCircleOrganizationChart"/>
    <dgm:cxn modelId="{813FBACE-F775-48C8-90A9-B759CAD8D1D0}" type="presParOf" srcId="{EBA83958-90B3-49BC-866F-FD3ED53FBBF4}" destId="{2CB8A3C1-F073-40FB-B95B-1D181F91FA07}" srcOrd="2" destOrd="0" presId="urn:microsoft.com/office/officeart/2008/layout/HalfCircleOrganizationChart"/>
    <dgm:cxn modelId="{CBAC4A67-3B6C-4054-886E-8485F8A4893F}" type="presParOf" srcId="{A691EFF8-E8F2-4B2F-BA00-95853401BDF7}" destId="{C323E312-1C03-4B2F-86FC-059A7FA7C385}" srcOrd="4" destOrd="0" presId="urn:microsoft.com/office/officeart/2008/layout/HalfCircleOrganizationChart"/>
    <dgm:cxn modelId="{64DE575C-96E8-4069-AC01-675F45680E89}" type="presParOf" srcId="{A691EFF8-E8F2-4B2F-BA00-95853401BDF7}" destId="{C0D1AE77-2854-470C-879A-09DFF901AD4A}" srcOrd="5" destOrd="0" presId="urn:microsoft.com/office/officeart/2008/layout/HalfCircleOrganizationChart"/>
    <dgm:cxn modelId="{0AA8EFC5-7AEA-4E2F-BD57-F3D0D9A7AC75}" type="presParOf" srcId="{C0D1AE77-2854-470C-879A-09DFF901AD4A}" destId="{8B5F440C-6EDB-4C54-8F14-D9499A27891A}" srcOrd="0" destOrd="0" presId="urn:microsoft.com/office/officeart/2008/layout/HalfCircleOrganizationChart"/>
    <dgm:cxn modelId="{BC202675-3D12-42C1-B61E-17BA7E11CEC6}" type="presParOf" srcId="{8B5F440C-6EDB-4C54-8F14-D9499A27891A}" destId="{54C79A2C-FCCD-49AA-BD81-0B6B866BFF7B}" srcOrd="0" destOrd="0" presId="urn:microsoft.com/office/officeart/2008/layout/HalfCircleOrganizationChart"/>
    <dgm:cxn modelId="{0573D8F6-C46E-4078-A655-E9B127C7083B}" type="presParOf" srcId="{8B5F440C-6EDB-4C54-8F14-D9499A27891A}" destId="{D64902AE-5378-4B2F-A77F-385341E8DC0B}" srcOrd="1" destOrd="0" presId="urn:microsoft.com/office/officeart/2008/layout/HalfCircleOrganizationChart"/>
    <dgm:cxn modelId="{EC081BED-E5DA-4562-900C-4AB2D4205FB5}" type="presParOf" srcId="{8B5F440C-6EDB-4C54-8F14-D9499A27891A}" destId="{9EA1EF34-CDBE-4607-8132-2A0B147BF61D}" srcOrd="2" destOrd="0" presId="urn:microsoft.com/office/officeart/2008/layout/HalfCircleOrganizationChart"/>
    <dgm:cxn modelId="{E3125EB9-A7BD-45CE-8039-21E8B917DB68}" type="presParOf" srcId="{8B5F440C-6EDB-4C54-8F14-D9499A27891A}" destId="{D99B7B97-6A0C-4295-903D-78DC0093637B}" srcOrd="3" destOrd="0" presId="urn:microsoft.com/office/officeart/2008/layout/HalfCircleOrganizationChart"/>
    <dgm:cxn modelId="{DF10869A-E3BF-4D99-80C3-FB6C467AE510}" type="presParOf" srcId="{C0D1AE77-2854-470C-879A-09DFF901AD4A}" destId="{3CB35F80-3FF2-4BAE-BE22-C984F123A79F}" srcOrd="1" destOrd="0" presId="urn:microsoft.com/office/officeart/2008/layout/HalfCircleOrganizationChart"/>
    <dgm:cxn modelId="{A6B2B11D-4CBE-497C-8A2A-49679DBBB92D}" type="presParOf" srcId="{C0D1AE77-2854-470C-879A-09DFF901AD4A}" destId="{59984404-2AB1-4F1B-A880-E870BE7FFF00}" srcOrd="2" destOrd="0" presId="urn:microsoft.com/office/officeart/2008/layout/HalfCircleOrganizationChart"/>
    <dgm:cxn modelId="{8D87FEB0-244C-4B11-A1E6-18991ABD547F}" type="presParOf" srcId="{216D1FD2-FD43-4584-AB6C-242E2FB52F80}" destId="{2CC85A50-1AA9-4798-B5CF-F51CB340A89B}"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3E312-1C03-4B2F-86FC-059A7FA7C385}">
      <dsp:nvSpPr>
        <dsp:cNvPr id="0" name=""/>
        <dsp:cNvSpPr/>
      </dsp:nvSpPr>
      <dsp:spPr>
        <a:xfrm>
          <a:off x="3047999" y="1844867"/>
          <a:ext cx="2156482" cy="374265"/>
        </a:xfrm>
        <a:custGeom>
          <a:avLst/>
          <a:gdLst/>
          <a:ahLst/>
          <a:cxnLst/>
          <a:rect l="0" t="0" r="0" b="0"/>
          <a:pathLst>
            <a:path>
              <a:moveTo>
                <a:pt x="0" y="0"/>
              </a:moveTo>
              <a:lnTo>
                <a:pt x="0" y="187132"/>
              </a:lnTo>
              <a:lnTo>
                <a:pt x="2156482" y="187132"/>
              </a:lnTo>
              <a:lnTo>
                <a:pt x="2156482"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23B5A-6C30-4467-8EF2-B3882175B889}">
      <dsp:nvSpPr>
        <dsp:cNvPr id="0" name=""/>
        <dsp:cNvSpPr/>
      </dsp:nvSpPr>
      <dsp:spPr>
        <a:xfrm>
          <a:off x="3002279" y="1844867"/>
          <a:ext cx="91440" cy="374265"/>
        </a:xfrm>
        <a:custGeom>
          <a:avLst/>
          <a:gdLst/>
          <a:ahLst/>
          <a:cxnLst/>
          <a:rect l="0" t="0" r="0" b="0"/>
          <a:pathLst>
            <a:path>
              <a:moveTo>
                <a:pt x="45720" y="0"/>
              </a:moveTo>
              <a:lnTo>
                <a:pt x="45720"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721AC4-D8DE-43DE-A9FB-383D6E8F7A50}">
      <dsp:nvSpPr>
        <dsp:cNvPr id="0" name=""/>
        <dsp:cNvSpPr/>
      </dsp:nvSpPr>
      <dsp:spPr>
        <a:xfrm>
          <a:off x="891517" y="1844867"/>
          <a:ext cx="2156482" cy="374265"/>
        </a:xfrm>
        <a:custGeom>
          <a:avLst/>
          <a:gdLst/>
          <a:ahLst/>
          <a:cxnLst/>
          <a:rect l="0" t="0" r="0" b="0"/>
          <a:pathLst>
            <a:path>
              <a:moveTo>
                <a:pt x="2156482" y="0"/>
              </a:moveTo>
              <a:lnTo>
                <a:pt x="2156482" y="187132"/>
              </a:lnTo>
              <a:lnTo>
                <a:pt x="0" y="187132"/>
              </a:lnTo>
              <a:lnTo>
                <a:pt x="0"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7C954D-2F0E-4EF2-A9E1-74B3B196A70B}">
      <dsp:nvSpPr>
        <dsp:cNvPr id="0" name=""/>
        <dsp:cNvSpPr/>
      </dsp:nvSpPr>
      <dsp:spPr>
        <a:xfrm>
          <a:off x="2602445" y="953758"/>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27D07B-AD23-4375-B1BC-FEA4E47ABEEA}">
      <dsp:nvSpPr>
        <dsp:cNvPr id="0" name=""/>
        <dsp:cNvSpPr/>
      </dsp:nvSpPr>
      <dsp:spPr>
        <a:xfrm>
          <a:off x="2602445" y="953758"/>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F896E2-C25F-4761-A572-17223B2086DD}">
      <dsp:nvSpPr>
        <dsp:cNvPr id="0" name=""/>
        <dsp:cNvSpPr/>
      </dsp:nvSpPr>
      <dsp:spPr>
        <a:xfrm>
          <a:off x="2156891" y="1114158"/>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PÚBLICA</a:t>
          </a:r>
        </a:p>
      </dsp:txBody>
      <dsp:txXfrm>
        <a:off x="2156891" y="1114158"/>
        <a:ext cx="1782216" cy="570309"/>
      </dsp:txXfrm>
    </dsp:sp>
    <dsp:sp modelId="{C0B226CC-6BDF-4102-B4F8-6F95DA6606B1}">
      <dsp:nvSpPr>
        <dsp:cNvPr id="0" name=""/>
        <dsp:cNvSpPr/>
      </dsp:nvSpPr>
      <dsp:spPr>
        <a:xfrm>
          <a:off x="445963" y="2219132"/>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6EA710-2B8C-4B6D-B59C-D8E28EE38ADB}">
      <dsp:nvSpPr>
        <dsp:cNvPr id="0" name=""/>
        <dsp:cNvSpPr/>
      </dsp:nvSpPr>
      <dsp:spPr>
        <a:xfrm>
          <a:off x="445963" y="2219132"/>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C3B2F0-3057-4BFD-8B29-D6497CCBC17B}">
      <dsp:nvSpPr>
        <dsp:cNvPr id="0" name=""/>
        <dsp:cNvSpPr/>
      </dsp:nvSpPr>
      <dsp:spPr>
        <a:xfrm>
          <a:off x="409" y="2379532"/>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PRIVADA</a:t>
          </a:r>
        </a:p>
      </dsp:txBody>
      <dsp:txXfrm>
        <a:off x="409" y="2379532"/>
        <a:ext cx="1782216" cy="570309"/>
      </dsp:txXfrm>
    </dsp:sp>
    <dsp:sp modelId="{B025D7ED-C321-4FE0-95A1-D3B21EFBB7F8}">
      <dsp:nvSpPr>
        <dsp:cNvPr id="0" name=""/>
        <dsp:cNvSpPr/>
      </dsp:nvSpPr>
      <dsp:spPr>
        <a:xfrm>
          <a:off x="2602445" y="2219132"/>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8072D4-8657-473E-9DFE-6A9BB867F96A}">
      <dsp:nvSpPr>
        <dsp:cNvPr id="0" name=""/>
        <dsp:cNvSpPr/>
      </dsp:nvSpPr>
      <dsp:spPr>
        <a:xfrm>
          <a:off x="2602445" y="2219132"/>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AF55F6-5191-4317-BB81-0DBB29D4F4A1}">
      <dsp:nvSpPr>
        <dsp:cNvPr id="0" name=""/>
        <dsp:cNvSpPr/>
      </dsp:nvSpPr>
      <dsp:spPr>
        <a:xfrm>
          <a:off x="2156891" y="2379532"/>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HÍBRIDA</a:t>
          </a:r>
        </a:p>
      </dsp:txBody>
      <dsp:txXfrm>
        <a:off x="2156891" y="2379532"/>
        <a:ext cx="1782216" cy="570309"/>
      </dsp:txXfrm>
    </dsp:sp>
    <dsp:sp modelId="{D64902AE-5378-4B2F-A77F-385341E8DC0B}">
      <dsp:nvSpPr>
        <dsp:cNvPr id="0" name=""/>
        <dsp:cNvSpPr/>
      </dsp:nvSpPr>
      <dsp:spPr>
        <a:xfrm>
          <a:off x="4758928" y="2219132"/>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A1EF34-CDBE-4607-8132-2A0B147BF61D}">
      <dsp:nvSpPr>
        <dsp:cNvPr id="0" name=""/>
        <dsp:cNvSpPr/>
      </dsp:nvSpPr>
      <dsp:spPr>
        <a:xfrm>
          <a:off x="4758928" y="2219132"/>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C79A2C-FCCD-49AA-BD81-0B6B866BFF7B}">
      <dsp:nvSpPr>
        <dsp:cNvPr id="0" name=""/>
        <dsp:cNvSpPr/>
      </dsp:nvSpPr>
      <dsp:spPr>
        <a:xfrm>
          <a:off x="4313373" y="2379532"/>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CONSÓRCIO</a:t>
          </a:r>
        </a:p>
      </dsp:txBody>
      <dsp:txXfrm>
        <a:off x="4313373" y="2379532"/>
        <a:ext cx="1782216" cy="570309"/>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364225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244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2955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74030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5735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55232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304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8167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0075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1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1375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60425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532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79891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13110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65355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29631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87379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3007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96496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01827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2604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8694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25672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7452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br>
              <a:rPr lang="pt-BR" b="0" dirty="0">
                <a:effectLst/>
              </a:rPr>
            </a:br>
            <a:br>
              <a:rPr lang="pt-BR" b="0" dirty="0">
                <a:effectLst/>
              </a:rPr>
            </a:br>
            <a:br>
              <a:rPr lang="pt-BR" b="0" dirty="0">
                <a:effectLst/>
              </a:rPr>
            </a:br>
            <a:endParaRPr lang="pt-BR" dirty="0"/>
          </a:p>
        </p:txBody>
      </p:sp>
    </p:spTree>
    <p:extLst>
      <p:ext uri="{BB962C8B-B14F-4D97-AF65-F5344CB8AC3E}">
        <p14:creationId xmlns:p14="http://schemas.microsoft.com/office/powerpoint/2010/main" val="721679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71546E3-6039-48DA-B740-5A7850C174AA}" type="slidenum">
              <a:rPr lang="pt-BR" smtClean="0"/>
              <a:t>168</a:t>
            </a:fld>
            <a:endParaRPr lang="pt-BR" dirty="0"/>
          </a:p>
        </p:txBody>
      </p:sp>
    </p:spTree>
    <p:extLst>
      <p:ext uri="{BB962C8B-B14F-4D97-AF65-F5344CB8AC3E}">
        <p14:creationId xmlns:p14="http://schemas.microsoft.com/office/powerpoint/2010/main" val="551006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172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8840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3728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899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68528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6977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5099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38E27250-9A12-40F7-9FE8-0176FD149BB3}" type="datetimeFigureOut">
              <a:rPr lang="pt-BR" smtClean="0"/>
              <a:t>30/07/2024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BEC332-9A5A-4E74-8F70-87FA9DDC2C7B}" type="slidenum">
              <a:rPr lang="pt-BR" smtClean="0"/>
              <a:t>‹nº›</a:t>
            </a:fld>
            <a:endParaRPr lang="pt-BR"/>
          </a:p>
        </p:txBody>
      </p:sp>
    </p:spTree>
    <p:extLst>
      <p:ext uri="{BB962C8B-B14F-4D97-AF65-F5344CB8AC3E}">
        <p14:creationId xmlns:p14="http://schemas.microsoft.com/office/powerpoint/2010/main" val="3813220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5">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etherscan.io/" TargetMode="External"/><Relationship Id="rId2" Type="http://schemas.openxmlformats.org/officeDocument/2006/relationships/hyperlink" Target="https://blockchain.coinmarketcap.com/" TargetMode="External"/><Relationship Id="rId1" Type="http://schemas.openxmlformats.org/officeDocument/2006/relationships/slideLayout" Target="../slideLayouts/slideLayout2.xml"/><Relationship Id="rId5" Type="http://schemas.openxmlformats.org/officeDocument/2006/relationships/hyperlink" Target="https://www.blockchain.com/explorer" TargetMode="External"/><Relationship Id="rId4" Type="http://schemas.openxmlformats.org/officeDocument/2006/relationships/hyperlink" Target="https://www.bscscan.com/"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93.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jp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jp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linkedin.com/feed/hashtag/?keywords=bitcoin&amp;highlightedUpdateUrns=urn:li:activity:6977593548153999360"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1826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2000" b="1" dirty="0">
                <a:solidFill>
                  <a:srgbClr val="040A24"/>
                </a:solidFill>
                <a:latin typeface="Calibri"/>
                <a:ea typeface="Calibri"/>
                <a:cs typeface="Calibri"/>
                <a:sym typeface="Calibri"/>
              </a:rPr>
              <a:t>Ricardo Zago</a:t>
            </a:r>
            <a:endParaRPr sz="2000" b="0" i="0" u="none" strike="noStrike" cap="none" dirty="0">
              <a:solidFill>
                <a:srgbClr val="040A24"/>
              </a:solidFill>
              <a:latin typeface="Calibri"/>
              <a:ea typeface="Calibri"/>
              <a:cs typeface="Calibri"/>
              <a:sym typeface="Calibri"/>
            </a:endParaRPr>
          </a:p>
          <a:p>
            <a:pPr lvl="0">
              <a:spcBef>
                <a:spcPts val="1000"/>
              </a:spcBef>
              <a:buSzPts val="1600"/>
            </a:pPr>
            <a:r>
              <a:rPr lang="pt-BR" sz="2000" dirty="0">
                <a:solidFill>
                  <a:srgbClr val="040A24"/>
                </a:solidFill>
                <a:latin typeface="Calibri"/>
                <a:ea typeface="Calibri"/>
                <a:cs typeface="Calibri"/>
                <a:sym typeface="Calibri"/>
              </a:rPr>
              <a:t>Avalon Blockchain Consulting (</a:t>
            </a:r>
            <a:r>
              <a:rPr lang="pt-BR" sz="2000" dirty="0" err="1">
                <a:solidFill>
                  <a:srgbClr val="040A24"/>
                </a:solidFill>
                <a:latin typeface="Calibri"/>
                <a:ea typeface="Calibri"/>
                <a:cs typeface="Calibri"/>
                <a:sym typeface="Calibri"/>
              </a:rPr>
              <a:t>Founder</a:t>
            </a:r>
            <a:r>
              <a:rPr lang="pt-BR" sz="2000" dirty="0">
                <a:solidFill>
                  <a:srgbClr val="040A24"/>
                </a:solidFill>
                <a:latin typeface="Calibri"/>
                <a:ea typeface="Calibri"/>
                <a:cs typeface="Calibri"/>
                <a:sym typeface="Calibri"/>
              </a:rPr>
              <a:t>)</a:t>
            </a:r>
            <a:br>
              <a:rPr lang="pt-BR" sz="2000" dirty="0">
                <a:solidFill>
                  <a:srgbClr val="040A24"/>
                </a:solidFill>
                <a:latin typeface="Calibri"/>
                <a:ea typeface="Calibri"/>
                <a:cs typeface="Calibri"/>
                <a:sym typeface="Calibri"/>
              </a:rPr>
            </a:br>
            <a:r>
              <a:rPr lang="pt-BR" sz="2000" dirty="0" err="1">
                <a:solidFill>
                  <a:srgbClr val="040A24"/>
                </a:solidFill>
                <a:latin typeface="Calibri"/>
                <a:ea typeface="Calibri"/>
                <a:cs typeface="Calibri"/>
                <a:sym typeface="Calibri"/>
              </a:rPr>
              <a:t>Stonoex</a:t>
            </a:r>
            <a:r>
              <a:rPr lang="pt-BR" sz="2000" dirty="0">
                <a:solidFill>
                  <a:srgbClr val="040A24"/>
                </a:solidFill>
                <a:latin typeface="Calibri"/>
                <a:ea typeface="Calibri"/>
                <a:cs typeface="Calibri"/>
                <a:sym typeface="Calibri"/>
              </a:rPr>
              <a:t> (CMO)</a:t>
            </a:r>
            <a:endParaRPr sz="2000" dirty="0">
              <a:solidFill>
                <a:srgbClr val="040A24"/>
              </a:solidFill>
              <a:latin typeface="Calibri"/>
              <a:ea typeface="Calibri"/>
              <a:cs typeface="Calibri"/>
              <a:sym typeface="Calibri"/>
            </a:endParaRPr>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4000" b="1" dirty="0">
                <a:solidFill>
                  <a:srgbClr val="EA4E60"/>
                </a:solidFill>
                <a:latin typeface="Century Gothic"/>
                <a:ea typeface="Century Gothic"/>
                <a:cs typeface="Century Gothic"/>
                <a:sym typeface="Century Gothic"/>
              </a:rPr>
              <a:t>Blockchain</a:t>
            </a:r>
            <a:endParaRPr sz="4000" b="1" dirty="0">
              <a:solidFill>
                <a:srgbClr val="EA4E60"/>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3200"/>
              <a:buFont typeface="Arial"/>
              <a:buNone/>
            </a:pPr>
            <a:r>
              <a:rPr lang="en-US" sz="2400" i="1" dirty="0" err="1">
                <a:solidFill>
                  <a:srgbClr val="EA4E60"/>
                </a:solidFill>
                <a:latin typeface="Century Gothic"/>
                <a:ea typeface="Century Gothic"/>
                <a:cs typeface="Century Gothic"/>
                <a:sym typeface="Century Gothic"/>
              </a:rPr>
              <a:t>Visão</a:t>
            </a:r>
            <a:r>
              <a:rPr lang="en-US" sz="2400" i="1" dirty="0">
                <a:solidFill>
                  <a:srgbClr val="EA4E60"/>
                </a:solidFill>
                <a:latin typeface="Century Gothic"/>
                <a:ea typeface="Century Gothic"/>
                <a:cs typeface="Century Gothic"/>
                <a:sym typeface="Century Gothic"/>
              </a:rPr>
              <a:t> </a:t>
            </a:r>
            <a:r>
              <a:rPr lang="en-US" sz="2400" i="1" dirty="0" err="1">
                <a:solidFill>
                  <a:srgbClr val="EA4E60"/>
                </a:solidFill>
                <a:latin typeface="Century Gothic"/>
                <a:ea typeface="Century Gothic"/>
                <a:cs typeface="Century Gothic"/>
                <a:sym typeface="Century Gothic"/>
              </a:rPr>
              <a:t>Geral</a:t>
            </a:r>
            <a:r>
              <a:rPr lang="en-US" sz="2400" i="1" dirty="0">
                <a:solidFill>
                  <a:srgbClr val="EA4E60"/>
                </a:solidFill>
                <a:latin typeface="Century Gothic"/>
                <a:ea typeface="Century Gothic"/>
                <a:cs typeface="Century Gothic"/>
                <a:sym typeface="Century Gothic"/>
              </a:rPr>
              <a:t> </a:t>
            </a:r>
            <a:endParaRPr sz="2400" i="1" dirty="0">
              <a:solidFill>
                <a:srgbClr val="EA4E60"/>
              </a:solidFill>
              <a:latin typeface="Century Gothic"/>
              <a:ea typeface="Century Gothic"/>
              <a:cs typeface="Century Gothic"/>
              <a:sym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pic>
        <p:nvPicPr>
          <p:cNvPr id="5" name="Picture 2" descr="LinkedIn - Reclame Aq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77" y="4372838"/>
            <a:ext cx="403877" cy="403877"/>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1038154" y="4420887"/>
            <a:ext cx="1076287" cy="307777"/>
          </a:xfrm>
          <a:prstGeom prst="rect">
            <a:avLst/>
          </a:prstGeom>
          <a:noFill/>
        </p:spPr>
        <p:txBody>
          <a:bodyPr wrap="square" rtlCol="0">
            <a:spAutoFit/>
          </a:bodyPr>
          <a:lstStyle/>
          <a:p>
            <a:r>
              <a:rPr lang="pt-BR" dirty="0" err="1">
                <a:solidFill>
                  <a:srgbClr val="040A24"/>
                </a:solidFill>
                <a:latin typeface="Calibri"/>
                <a:ea typeface="Calibri"/>
                <a:cs typeface="Calibri"/>
                <a:sym typeface="Calibri"/>
              </a:rPr>
              <a:t>ricardozago</a:t>
            </a:r>
            <a:endParaRPr lang="pt-BR" dirty="0">
              <a:solidFill>
                <a:srgbClr val="040A24"/>
              </a:solidFill>
              <a:latin typeface="Calibri"/>
              <a:ea typeface="Calibri"/>
              <a:cs typeface="Calibri"/>
              <a:sym typeface="Calibri"/>
            </a:endParaRPr>
          </a:p>
        </p:txBody>
      </p:sp>
      <p:pic>
        <p:nvPicPr>
          <p:cNvPr id="7" name="Imagem 6">
            <a:extLst>
              <a:ext uri="{FF2B5EF4-FFF2-40B4-BE49-F238E27FC236}">
                <a16:creationId xmlns:a16="http://schemas.microsoft.com/office/drawing/2014/main" id="{17C961C0-B482-F54D-889E-1E1D9A935C04}"/>
              </a:ext>
            </a:extLst>
          </p:cNvPr>
          <p:cNvPicPr>
            <a:picLocks noChangeAspect="1"/>
          </p:cNvPicPr>
          <p:nvPr/>
        </p:nvPicPr>
        <p:blipFill>
          <a:blip r:embed="rId4"/>
          <a:stretch>
            <a:fillRect/>
          </a:stretch>
        </p:blipFill>
        <p:spPr>
          <a:xfrm>
            <a:off x="2056639" y="4316291"/>
            <a:ext cx="528431" cy="527109"/>
          </a:xfrm>
          <a:prstGeom prst="rect">
            <a:avLst/>
          </a:prstGeom>
        </p:spPr>
      </p:pic>
      <p:sp>
        <p:nvSpPr>
          <p:cNvPr id="8" name="CaixaDeTexto 7"/>
          <p:cNvSpPr txBox="1"/>
          <p:nvPr/>
        </p:nvSpPr>
        <p:spPr>
          <a:xfrm>
            <a:off x="2518318" y="4453722"/>
            <a:ext cx="2024956" cy="307777"/>
          </a:xfrm>
          <a:prstGeom prst="rect">
            <a:avLst/>
          </a:prstGeom>
          <a:noFill/>
        </p:spPr>
        <p:txBody>
          <a:bodyPr wrap="square" rtlCol="0">
            <a:spAutoFit/>
          </a:bodyPr>
          <a:lstStyle/>
          <a:p>
            <a:r>
              <a:rPr lang="pt-BR" sz="1350" dirty="0">
                <a:solidFill>
                  <a:schemeClr val="tx1"/>
                </a:solidFill>
              </a:rPr>
              <a:t>@</a:t>
            </a:r>
            <a:r>
              <a:rPr lang="pt-BR" dirty="0" err="1">
                <a:solidFill>
                  <a:schemeClr val="tx1"/>
                </a:solidFill>
                <a:latin typeface="Calibri" panose="020F0502020204030204" pitchFamily="34" charset="0"/>
                <a:cs typeface="Calibri" panose="020F0502020204030204" pitchFamily="34" charset="0"/>
              </a:rPr>
              <a:t>ricardozagodigital</a:t>
            </a:r>
            <a:endParaRPr lang="pt-BR"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770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AECBF77-02C9-D7BE-8C3B-64531CF1EAF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a:t>
            </a:fld>
            <a:r>
              <a:rPr lang="en-US"/>
              <a:t>]</a:t>
            </a:r>
            <a:endParaRPr/>
          </a:p>
        </p:txBody>
      </p:sp>
      <p:sp>
        <p:nvSpPr>
          <p:cNvPr id="5" name="CaixaDeTexto 4">
            <a:extLst>
              <a:ext uri="{FF2B5EF4-FFF2-40B4-BE49-F238E27FC236}">
                <a16:creationId xmlns:a16="http://schemas.microsoft.com/office/drawing/2014/main" id="{81F420E8-3F79-25CD-9EED-854178720362}"/>
              </a:ext>
            </a:extLst>
          </p:cNvPr>
          <p:cNvSpPr txBox="1"/>
          <p:nvPr/>
        </p:nvSpPr>
        <p:spPr>
          <a:xfrm>
            <a:off x="1097279" y="1727667"/>
            <a:ext cx="7240693" cy="1569660"/>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Como este é um curso de tecnologia, falarei sobre o infeliz caso do 11 de setembro. Mas devo enfatizar que, como em qualquer cenário de desastre, as pessoas são o bem mais precioso.</a:t>
            </a:r>
          </a:p>
        </p:txBody>
      </p:sp>
    </p:spTree>
    <p:extLst>
      <p:ext uri="{BB962C8B-B14F-4D97-AF65-F5344CB8AC3E}">
        <p14:creationId xmlns:p14="http://schemas.microsoft.com/office/powerpoint/2010/main" val="1790190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err="1">
                <a:solidFill>
                  <a:srgbClr val="EA4E60"/>
                </a:solidFill>
                <a:latin typeface="Calibri" panose="020F0502020204030204" pitchFamily="34" charset="0"/>
                <a:cs typeface="Calibri" panose="020F0502020204030204" pitchFamily="34" charset="0"/>
              </a:rPr>
              <a:t>PoS</a:t>
            </a:r>
            <a:r>
              <a:rPr lang="pt-BR" sz="4000" dirty="0">
                <a:solidFill>
                  <a:srgbClr val="EA4E60"/>
                </a:solidFill>
                <a:latin typeface="Calibri" panose="020F0502020204030204" pitchFamily="34" charset="0"/>
                <a:cs typeface="Calibri" panose="020F0502020204030204" pitchFamily="34" charset="0"/>
              </a:rPr>
              <a:t> – </a:t>
            </a:r>
            <a:r>
              <a:rPr lang="pt-BR" sz="4000" dirty="0" err="1">
                <a:solidFill>
                  <a:srgbClr val="EA4E60"/>
                </a:solidFill>
                <a:latin typeface="Calibri" panose="020F0502020204030204" pitchFamily="34" charset="0"/>
                <a:cs typeface="Calibri" panose="020F0502020204030204" pitchFamily="34" charset="0"/>
              </a:rPr>
              <a:t>Proof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Stake</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1237422"/>
            <a:ext cx="7874754" cy="3416320"/>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A </a:t>
            </a:r>
            <a:r>
              <a:rPr lang="pt-BR" sz="2400" dirty="0">
                <a:solidFill>
                  <a:srgbClr val="EA4E60"/>
                </a:solidFill>
                <a:latin typeface="Calibri" panose="020F0502020204030204" pitchFamily="34" charset="0"/>
                <a:cs typeface="Calibri" panose="020F0502020204030204" pitchFamily="34" charset="0"/>
              </a:rPr>
              <a:t>prova de participação reduz a quantidade de trabalho computacional</a:t>
            </a:r>
            <a:r>
              <a:rPr lang="pt-BR" sz="2400" dirty="0">
                <a:solidFill>
                  <a:schemeClr val="tx1"/>
                </a:solidFill>
                <a:latin typeface="Calibri" panose="020F0502020204030204" pitchFamily="34" charset="0"/>
                <a:cs typeface="Calibri" panose="020F0502020204030204" pitchFamily="34" charset="0"/>
              </a:rPr>
              <a:t> necessário para verificar blocos e transações.</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A prova de participação altera a forma como os blocos são verificados usando as máquinas </a:t>
            </a:r>
            <a:r>
              <a:rPr lang="pt-BR" sz="2400" dirty="0">
                <a:solidFill>
                  <a:srgbClr val="EA4E60"/>
                </a:solidFill>
                <a:latin typeface="Calibri" panose="020F0502020204030204" pitchFamily="34" charset="0"/>
                <a:cs typeface="Calibri" panose="020F0502020204030204" pitchFamily="34" charset="0"/>
              </a:rPr>
              <a:t>dos proprietários de moedas</a:t>
            </a:r>
            <a:r>
              <a:rPr lang="pt-BR" sz="2400" dirty="0">
                <a:solidFill>
                  <a:schemeClr val="tx1"/>
                </a:solidFill>
                <a:latin typeface="Calibri" panose="020F0502020204030204" pitchFamily="34" charset="0"/>
                <a:cs typeface="Calibri" panose="020F0502020204030204" pitchFamily="34" charset="0"/>
              </a:rPr>
              <a:t>.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Os proprietários oferecem suas moedas como garantia para a chance de validar blocos. Os proprietários de moedas com moedas “travadas” (</a:t>
            </a:r>
            <a:r>
              <a:rPr lang="pt-BR" sz="2400" dirty="0" err="1">
                <a:solidFill>
                  <a:schemeClr val="tx1"/>
                </a:solidFill>
                <a:latin typeface="Calibri" panose="020F0502020204030204" pitchFamily="34" charset="0"/>
                <a:cs typeface="Calibri" panose="020F0502020204030204" pitchFamily="34" charset="0"/>
              </a:rPr>
              <a:t>stake</a:t>
            </a:r>
            <a:r>
              <a:rPr lang="pt-BR" sz="2400" dirty="0">
                <a:solidFill>
                  <a:schemeClr val="tx1"/>
                </a:solidFill>
                <a:latin typeface="Calibri" panose="020F0502020204030204" pitchFamily="34" charset="0"/>
                <a:cs typeface="Calibri" panose="020F0502020204030204" pitchFamily="34" charset="0"/>
              </a:rPr>
              <a:t>) tornam-se "validadores".</a:t>
            </a:r>
          </a:p>
        </p:txBody>
      </p:sp>
    </p:spTree>
    <p:extLst>
      <p:ext uri="{BB962C8B-B14F-4D97-AF65-F5344CB8AC3E}">
        <p14:creationId xmlns:p14="http://schemas.microsoft.com/office/powerpoint/2010/main" val="20779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09601" y="1095790"/>
            <a:ext cx="7874754" cy="2308324"/>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Os validadores são selecionados </a:t>
            </a:r>
            <a:r>
              <a:rPr lang="pt-BR" sz="2400" dirty="0">
                <a:solidFill>
                  <a:srgbClr val="EA4E60"/>
                </a:solidFill>
                <a:latin typeface="Calibri" panose="020F0502020204030204" pitchFamily="34" charset="0"/>
                <a:cs typeface="Calibri" panose="020F0502020204030204" pitchFamily="34" charset="0"/>
              </a:rPr>
              <a:t>aleatoriamente para "minerar" ou validar o bloco (forjar).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Esse </a:t>
            </a:r>
            <a:r>
              <a:rPr lang="pt-BR" sz="2400" dirty="0">
                <a:solidFill>
                  <a:srgbClr val="EA4E60"/>
                </a:solidFill>
                <a:latin typeface="Calibri" panose="020F0502020204030204" pitchFamily="34" charset="0"/>
                <a:cs typeface="Calibri" panose="020F0502020204030204" pitchFamily="34" charset="0"/>
              </a:rPr>
              <a:t>sistema escolhe quem pode "minerar" </a:t>
            </a:r>
            <a:r>
              <a:rPr lang="pt-BR" sz="2400" dirty="0">
                <a:solidFill>
                  <a:schemeClr val="tx1"/>
                </a:solidFill>
                <a:latin typeface="Calibri" panose="020F0502020204030204" pitchFamily="34" charset="0"/>
                <a:cs typeface="Calibri" panose="020F0502020204030204" pitchFamily="34" charset="0"/>
              </a:rPr>
              <a:t>em vez de usar um mecanismo baseado em competição, como prova de trabalho.</a:t>
            </a:r>
          </a:p>
        </p:txBody>
      </p:sp>
    </p:spTree>
    <p:extLst>
      <p:ext uri="{BB962C8B-B14F-4D97-AF65-F5344CB8AC3E}">
        <p14:creationId xmlns:p14="http://schemas.microsoft.com/office/powerpoint/2010/main" val="174131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102</a:t>
            </a:fld>
            <a:r>
              <a:rPr lang="en-US"/>
              <a:t>]</a:t>
            </a:r>
            <a:endParaRPr/>
          </a:p>
        </p:txBody>
      </p:sp>
      <p:sp>
        <p:nvSpPr>
          <p:cNvPr id="5" name="CaixaDeTexto 4"/>
          <p:cNvSpPr txBox="1"/>
          <p:nvPr/>
        </p:nvSpPr>
        <p:spPr>
          <a:xfrm>
            <a:off x="682030" y="674258"/>
            <a:ext cx="7874754" cy="3416320"/>
          </a:xfrm>
          <a:prstGeom prst="rect">
            <a:avLst/>
          </a:prstGeom>
          <a:noFill/>
        </p:spPr>
        <p:txBody>
          <a:bodyPr wrap="square" rtlCol="0">
            <a:spAutoFit/>
          </a:bodyPr>
          <a:lstStyle/>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Imagina que o seu banco vai fazer um sorteio para quem tem dinheiro na conta.</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Calma, há mais uma regra. Quanto mais dinheiro você tiver mais chances você tem de ganhar.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Mas uma regrinha. Quanto tempo que você tem dinheiro nessa conta? Quanto mais tempo, mais chances. </a:t>
            </a:r>
          </a:p>
        </p:txBody>
      </p:sp>
    </p:spTree>
    <p:extLst>
      <p:ext uri="{BB962C8B-B14F-4D97-AF65-F5344CB8AC3E}">
        <p14:creationId xmlns:p14="http://schemas.microsoft.com/office/powerpoint/2010/main" val="1186980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34623" y="1088336"/>
            <a:ext cx="7874754" cy="1200329"/>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Os blocos são </a:t>
            </a:r>
            <a:r>
              <a:rPr lang="pt-BR" sz="2400" dirty="0">
                <a:solidFill>
                  <a:srgbClr val="EA4E60"/>
                </a:solidFill>
                <a:latin typeface="Calibri" panose="020F0502020204030204" pitchFamily="34" charset="0"/>
                <a:cs typeface="Calibri" panose="020F0502020204030204" pitchFamily="34" charset="0"/>
              </a:rPr>
              <a:t>validados por mais de um validador</a:t>
            </a:r>
            <a:r>
              <a:rPr lang="pt-BR" sz="2400" dirty="0">
                <a:solidFill>
                  <a:schemeClr val="tx1"/>
                </a:solidFill>
                <a:latin typeface="Calibri" panose="020F0502020204030204" pitchFamily="34" charset="0"/>
                <a:cs typeface="Calibri" panose="020F0502020204030204" pitchFamily="34" charset="0"/>
              </a:rPr>
              <a:t>, e quando um número específico de validadores verifica se o bloco está correto, </a:t>
            </a:r>
            <a:r>
              <a:rPr lang="pt-BR" sz="2400" dirty="0">
                <a:solidFill>
                  <a:srgbClr val="EA4E60"/>
                </a:solidFill>
                <a:latin typeface="Calibri" panose="020F0502020204030204" pitchFamily="34" charset="0"/>
                <a:cs typeface="Calibri" panose="020F0502020204030204" pitchFamily="34" charset="0"/>
              </a:rPr>
              <a:t>ele é finalizado e fechado.</a:t>
            </a:r>
          </a:p>
        </p:txBody>
      </p:sp>
    </p:spTree>
    <p:extLst>
      <p:ext uri="{BB962C8B-B14F-4D97-AF65-F5344CB8AC3E}">
        <p14:creationId xmlns:p14="http://schemas.microsoft.com/office/powerpoint/2010/main" val="6534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104</a:t>
            </a:fld>
            <a:r>
              <a:rPr lang="en-US"/>
              <a:t>]</a:t>
            </a:r>
            <a:endParaRPr/>
          </a:p>
        </p:txBody>
      </p:sp>
      <p:sp>
        <p:nvSpPr>
          <p:cNvPr id="5" name="CaixaDeTexto 4"/>
          <p:cNvSpPr txBox="1"/>
          <p:nvPr/>
        </p:nvSpPr>
        <p:spPr>
          <a:xfrm>
            <a:off x="534848" y="614924"/>
            <a:ext cx="7874754" cy="1938992"/>
          </a:xfrm>
          <a:prstGeom prst="rect">
            <a:avLst/>
          </a:prstGeom>
          <a:noFill/>
        </p:spPr>
        <p:txBody>
          <a:bodyPr wrap="square" rtlCol="0">
            <a:spAutoFit/>
          </a:bodyPr>
          <a:lstStyle/>
          <a:p>
            <a:pPr algn="ctr"/>
            <a:r>
              <a:rPr lang="pt-BR" sz="4000" dirty="0">
                <a:solidFill>
                  <a:schemeClr val="tx1"/>
                </a:solidFill>
                <a:latin typeface="Calibri" panose="020F0502020204030204" pitchFamily="34" charset="0"/>
                <a:cs typeface="Calibri" panose="020F0502020204030204" pitchFamily="34" charset="0"/>
              </a:rPr>
              <a:t>Caso façam “</a:t>
            </a:r>
            <a:r>
              <a:rPr lang="pt-BR" sz="4000" dirty="0" err="1">
                <a:solidFill>
                  <a:schemeClr val="tx1"/>
                </a:solidFill>
                <a:latin typeface="Calibri" panose="020F0502020204030204" pitchFamily="34" charset="0"/>
                <a:cs typeface="Calibri" panose="020F0502020204030204" pitchFamily="34" charset="0"/>
              </a:rPr>
              <a:t>maracutaias</a:t>
            </a:r>
            <a:r>
              <a:rPr lang="pt-BR" sz="4000" dirty="0">
                <a:solidFill>
                  <a:schemeClr val="tx1"/>
                </a:solidFill>
                <a:latin typeface="Calibri" panose="020F0502020204030204" pitchFamily="34" charset="0"/>
                <a:cs typeface="Calibri" panose="020F0502020204030204" pitchFamily="34" charset="0"/>
              </a:rPr>
              <a:t>” na validação...</a:t>
            </a:r>
          </a:p>
          <a:p>
            <a:pPr algn="ctr"/>
            <a:r>
              <a:rPr lang="pt-BR" sz="4000" b="1" dirty="0">
                <a:solidFill>
                  <a:schemeClr val="tx1"/>
                </a:solidFill>
                <a:latin typeface="Calibri" panose="020F0502020204030204" pitchFamily="34" charset="0"/>
                <a:cs typeface="Calibri" panose="020F0502020204030204" pitchFamily="34" charset="0"/>
              </a:rPr>
              <a:t>Perde tudo!</a:t>
            </a:r>
            <a:endParaRPr lang="pt-BR" sz="4000" b="1" dirty="0">
              <a:solidFill>
                <a:srgbClr val="EA4E60"/>
              </a:solidFill>
              <a:latin typeface="Calibri" panose="020F0502020204030204" pitchFamily="34" charset="0"/>
              <a:cs typeface="Calibri" panose="020F0502020204030204" pitchFamily="34" charset="0"/>
            </a:endParaRPr>
          </a:p>
        </p:txBody>
      </p:sp>
      <p:pic>
        <p:nvPicPr>
          <p:cNvPr id="6" name="Imagem 5"/>
          <p:cNvPicPr>
            <a:picLocks noChangeAspect="1"/>
          </p:cNvPicPr>
          <p:nvPr/>
        </p:nvPicPr>
        <p:blipFill>
          <a:blip r:embed="rId2"/>
          <a:stretch>
            <a:fillRect/>
          </a:stretch>
        </p:blipFill>
        <p:spPr>
          <a:xfrm>
            <a:off x="3279706" y="2916002"/>
            <a:ext cx="1977950" cy="20306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397286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356153" y="181003"/>
            <a:ext cx="6546011" cy="707886"/>
          </a:xfrm>
          <a:prstGeom prst="rect">
            <a:avLst/>
          </a:prstGeom>
          <a:noFill/>
        </p:spPr>
        <p:txBody>
          <a:bodyPr wrap="square" rtlCol="0">
            <a:spAutoFit/>
          </a:bodyPr>
          <a:lstStyle/>
          <a:p>
            <a:r>
              <a:rPr lang="pt-BR" sz="4000" dirty="0" err="1">
                <a:solidFill>
                  <a:srgbClr val="EA4E60"/>
                </a:solidFill>
                <a:latin typeface="Calibri" panose="020F0502020204030204" pitchFamily="34" charset="0"/>
                <a:cs typeface="Calibri" panose="020F0502020204030204" pitchFamily="34" charset="0"/>
              </a:rPr>
              <a:t>PoS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vs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PoW</a:t>
            </a:r>
            <a:endParaRPr lang="en-US" sz="4000" dirty="0">
              <a:solidFill>
                <a:srgbClr val="EA4E60"/>
              </a:solidFill>
              <a:latin typeface="Calibri" panose="020F0502020204030204" pitchFamily="34" charset="0"/>
              <a:cs typeface="Calibri" panose="020F0502020204030204" pitchFamily="34" charset="0"/>
            </a:endParaRPr>
          </a:p>
        </p:txBody>
      </p:sp>
      <p:graphicFrame>
        <p:nvGraphicFramePr>
          <p:cNvPr id="3" name="Tabela 3">
            <a:extLst>
              <a:ext uri="{FF2B5EF4-FFF2-40B4-BE49-F238E27FC236}">
                <a16:creationId xmlns:a16="http://schemas.microsoft.com/office/drawing/2014/main" id="{F394DBEE-F2A8-C697-2C0C-22A0B64709C4}"/>
              </a:ext>
            </a:extLst>
          </p:cNvPr>
          <p:cNvGraphicFramePr>
            <a:graphicFrameLocks noGrp="1"/>
          </p:cNvGraphicFramePr>
          <p:nvPr>
            <p:extLst>
              <p:ext uri="{D42A27DB-BD31-4B8C-83A1-F6EECF244321}">
                <p14:modId xmlns:p14="http://schemas.microsoft.com/office/powerpoint/2010/main" val="4196918637"/>
              </p:ext>
            </p:extLst>
          </p:nvPr>
        </p:nvGraphicFramePr>
        <p:xfrm>
          <a:off x="447262" y="904958"/>
          <a:ext cx="8632544" cy="3771900"/>
        </p:xfrm>
        <a:graphic>
          <a:graphicData uri="http://schemas.openxmlformats.org/drawingml/2006/table">
            <a:tbl>
              <a:tblPr firstRow="1" bandRow="1">
                <a:tableStyleId>{5C22544A-7EE6-4342-B048-85BDC9FD1C3A}</a:tableStyleId>
              </a:tblPr>
              <a:tblGrid>
                <a:gridCol w="4243751">
                  <a:extLst>
                    <a:ext uri="{9D8B030D-6E8A-4147-A177-3AD203B41FA5}">
                      <a16:colId xmlns:a16="http://schemas.microsoft.com/office/drawing/2014/main" val="2567199663"/>
                    </a:ext>
                  </a:extLst>
                </a:gridCol>
                <a:gridCol w="4388793">
                  <a:extLst>
                    <a:ext uri="{9D8B030D-6E8A-4147-A177-3AD203B41FA5}">
                      <a16:colId xmlns:a16="http://schemas.microsoft.com/office/drawing/2014/main" val="3326379497"/>
                    </a:ext>
                  </a:extLst>
                </a:gridCol>
              </a:tblGrid>
              <a:tr h="342900">
                <a:tc>
                  <a:txBody>
                    <a:bodyPr/>
                    <a:lstStyle/>
                    <a:p>
                      <a:r>
                        <a:rPr lang="pt-BR" sz="1800" dirty="0">
                          <a:solidFill>
                            <a:schemeClr val="bg1"/>
                          </a:solidFill>
                          <a:latin typeface="Calibri" panose="020F0502020204030204" pitchFamily="34" charset="0"/>
                          <a:cs typeface="Calibri" panose="020F0502020204030204" pitchFamily="34" charset="0"/>
                        </a:rPr>
                        <a:t>Prova de Participação (</a:t>
                      </a:r>
                      <a:r>
                        <a:rPr lang="pt-BR" sz="1800" dirty="0" err="1">
                          <a:solidFill>
                            <a:schemeClr val="bg1"/>
                          </a:solidFill>
                          <a:latin typeface="Calibri" panose="020F0502020204030204" pitchFamily="34" charset="0"/>
                          <a:cs typeface="Calibri" panose="020F0502020204030204" pitchFamily="34" charset="0"/>
                        </a:rPr>
                        <a:t>PoS</a:t>
                      </a:r>
                      <a:r>
                        <a:rPr lang="pt-BR" sz="1800" dirty="0">
                          <a:solidFill>
                            <a:schemeClr val="bg1"/>
                          </a:solidFill>
                          <a:latin typeface="Calibri" panose="020F0502020204030204" pitchFamily="34" charset="0"/>
                          <a:cs typeface="Calibri" panose="020F0502020204030204" pitchFamily="34" charset="0"/>
                        </a:rPr>
                        <a:t>)</a:t>
                      </a:r>
                    </a:p>
                  </a:txBody>
                  <a:tcPr marL="68580" marR="68580" marT="34290" marB="34290">
                    <a:solidFill>
                      <a:schemeClr val="tx1"/>
                    </a:solidFill>
                  </a:tcPr>
                </a:tc>
                <a:tc>
                  <a:txBody>
                    <a:bodyPr/>
                    <a:lstStyle/>
                    <a:p>
                      <a:r>
                        <a:rPr lang="pt-BR" sz="1800" dirty="0">
                          <a:solidFill>
                            <a:srgbClr val="EA4E60"/>
                          </a:solidFill>
                          <a:latin typeface="Calibri" panose="020F0502020204030204" pitchFamily="34" charset="0"/>
                          <a:cs typeface="Calibri" panose="020F0502020204030204" pitchFamily="34" charset="0"/>
                        </a:rPr>
                        <a:t>Prova de Trabalho (</a:t>
                      </a:r>
                      <a:r>
                        <a:rPr lang="pt-BR" sz="1800" dirty="0" err="1">
                          <a:solidFill>
                            <a:srgbClr val="EA4E60"/>
                          </a:solidFill>
                          <a:latin typeface="Calibri" panose="020F0502020204030204" pitchFamily="34" charset="0"/>
                          <a:cs typeface="Calibri" panose="020F0502020204030204" pitchFamily="34" charset="0"/>
                        </a:rPr>
                        <a:t>PoW</a:t>
                      </a:r>
                      <a:r>
                        <a:rPr lang="pt-BR" sz="1800" dirty="0">
                          <a:solidFill>
                            <a:srgbClr val="EA4E60"/>
                          </a:solidFill>
                          <a:latin typeface="Calibri" panose="020F0502020204030204" pitchFamily="34" charset="0"/>
                          <a:cs typeface="Calibri" panose="020F0502020204030204" pitchFamily="34" charset="0"/>
                        </a:rPr>
                        <a:t>)</a:t>
                      </a:r>
                    </a:p>
                  </a:txBody>
                  <a:tcPr marL="68580" marR="68580" marT="34290" marB="34290">
                    <a:solidFill>
                      <a:schemeClr val="tx1"/>
                    </a:solidFill>
                  </a:tcPr>
                </a:tc>
                <a:extLst>
                  <a:ext uri="{0D108BD9-81ED-4DB2-BD59-A6C34878D82A}">
                    <a16:rowId xmlns:a16="http://schemas.microsoft.com/office/drawing/2014/main" val="1078900274"/>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Os criadores de blocos são chamados de validadores.</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Os criadores de blocos são chamados de mineradores.</a:t>
                      </a:r>
                    </a:p>
                  </a:txBody>
                  <a:tcPr marL="68580" marR="68580" marT="34290" marB="34290">
                    <a:solidFill>
                      <a:schemeClr val="tx1"/>
                    </a:solidFill>
                  </a:tcPr>
                </a:tc>
                <a:extLst>
                  <a:ext uri="{0D108BD9-81ED-4DB2-BD59-A6C34878D82A}">
                    <a16:rowId xmlns:a16="http://schemas.microsoft.com/office/drawing/2014/main" val="1226974657"/>
                  </a:ext>
                </a:extLst>
              </a:tr>
              <a:tr h="8915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Os participantes devem comprar moedas ou fichas para se tornar um validador.</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Os participantes devem comprar equipamentos e energia para se tornar um minero.</a:t>
                      </a:r>
                    </a:p>
                  </a:txBody>
                  <a:tcPr marL="68580" marR="68580" marT="34290" marB="34290">
                    <a:solidFill>
                      <a:schemeClr val="tx1"/>
                    </a:solidFill>
                  </a:tcPr>
                </a:tc>
                <a:extLst>
                  <a:ext uri="{0D108BD9-81ED-4DB2-BD59-A6C34878D82A}">
                    <a16:rowId xmlns:a16="http://schemas.microsoft.com/office/drawing/2014/main" val="3759265992"/>
                  </a:ext>
                </a:extLst>
              </a:tr>
              <a:tr h="342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Eficiência energética.</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Não energeticamente eficiente.</a:t>
                      </a:r>
                    </a:p>
                  </a:txBody>
                  <a:tcPr marL="68580" marR="68580" marT="34290" marB="34290">
                    <a:solidFill>
                      <a:schemeClr val="tx1"/>
                    </a:solidFill>
                  </a:tcPr>
                </a:tc>
                <a:extLst>
                  <a:ext uri="{0D108BD9-81ED-4DB2-BD59-A6C34878D82A}">
                    <a16:rowId xmlns:a16="http://schemas.microsoft.com/office/drawing/2014/main" val="278899072"/>
                  </a:ext>
                </a:extLst>
              </a:tr>
              <a:tr h="342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Permite mais escalabilidade.</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Não permite mais escalabilidade.</a:t>
                      </a:r>
                    </a:p>
                  </a:txBody>
                  <a:tcPr marL="68580" marR="68580" marT="34290" marB="34290">
                    <a:solidFill>
                      <a:schemeClr val="tx1"/>
                    </a:solidFill>
                  </a:tcPr>
                </a:tc>
                <a:extLst>
                  <a:ext uri="{0D108BD9-81ED-4DB2-BD59-A6C34878D82A}">
                    <a16:rowId xmlns:a16="http://schemas.microsoft.com/office/drawing/2014/main" val="4060805103"/>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 controle de rede pode ser comprado.</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Segurança robusta devido ao requisito inicial caro.</a:t>
                      </a:r>
                    </a:p>
                  </a:txBody>
                  <a:tcPr marL="68580" marR="68580" marT="34290" marB="34290">
                    <a:solidFill>
                      <a:schemeClr val="tx1"/>
                    </a:solidFill>
                  </a:tcPr>
                </a:tc>
                <a:extLst>
                  <a:ext uri="{0D108BD9-81ED-4DB2-BD59-A6C34878D82A}">
                    <a16:rowId xmlns:a16="http://schemas.microsoft.com/office/drawing/2014/main" val="1701679685"/>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Os validadores recebem taxas de transação como recompensas.</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Mineradores recebem recompensas em bloco.</a:t>
                      </a:r>
                    </a:p>
                  </a:txBody>
                  <a:tcPr marL="68580" marR="68580" marT="34290" marB="34290">
                    <a:solidFill>
                      <a:schemeClr val="tx1"/>
                    </a:solidFill>
                  </a:tcPr>
                </a:tc>
                <a:extLst>
                  <a:ext uri="{0D108BD9-81ED-4DB2-BD59-A6C34878D82A}">
                    <a16:rowId xmlns:a16="http://schemas.microsoft.com/office/drawing/2014/main" val="1425260552"/>
                  </a:ext>
                </a:extLst>
              </a:tr>
            </a:tbl>
          </a:graphicData>
        </a:graphic>
      </p:graphicFrame>
    </p:spTree>
    <p:extLst>
      <p:ext uri="{BB962C8B-B14F-4D97-AF65-F5344CB8AC3E}">
        <p14:creationId xmlns:p14="http://schemas.microsoft.com/office/powerpoint/2010/main" val="63639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81506" y="3231353"/>
            <a:ext cx="7471742" cy="253916"/>
          </a:xfrm>
          <a:prstGeom prst="rect">
            <a:avLst/>
          </a:prstGeom>
        </p:spPr>
        <p:txBody>
          <a:bodyPr wrap="square">
            <a:spAutoFit/>
          </a:bodyPr>
          <a:lstStyle/>
          <a:p>
            <a:r>
              <a:rPr lang="pt-BR" sz="1050" dirty="0">
                <a:solidFill>
                  <a:schemeClr val="bg1"/>
                </a:solidFill>
              </a:rPr>
              <a:t>https://www.linkedin.com/pulse/blockchain-101-explaining-legos-brett-gray/</a:t>
            </a:r>
          </a:p>
        </p:txBody>
      </p:sp>
      <p:sp>
        <p:nvSpPr>
          <p:cNvPr id="2" name="Retângulo 1"/>
          <p:cNvSpPr/>
          <p:nvPr/>
        </p:nvSpPr>
        <p:spPr>
          <a:xfrm>
            <a:off x="717041" y="693993"/>
            <a:ext cx="7795724" cy="707886"/>
          </a:xfrm>
          <a:prstGeom prst="rect">
            <a:avLst/>
          </a:prstGeom>
        </p:spPr>
        <p:txBody>
          <a:bodyPr wrap="none">
            <a:spAutoFit/>
          </a:bodyPr>
          <a:lstStyle/>
          <a:p>
            <a:r>
              <a:rPr lang="pt-BR" sz="4000" dirty="0">
                <a:latin typeface="Calibri" panose="020F0502020204030204" pitchFamily="34" charset="0"/>
                <a:cs typeface="Calibri" panose="020F0502020204030204" pitchFamily="34" charset="0"/>
              </a:rPr>
              <a:t>https://ethereum.org/pt-br/staking</a:t>
            </a:r>
            <a:endParaRPr lang="pt-BR" dirty="0">
              <a:latin typeface="Calibri" panose="020F0502020204030204" pitchFamily="34" charset="0"/>
              <a:cs typeface="Calibri" panose="020F0502020204030204" pitchFamily="34" charset="0"/>
            </a:endParaRPr>
          </a:p>
        </p:txBody>
      </p:sp>
      <p:pic>
        <p:nvPicPr>
          <p:cNvPr id="1026" name="Picture 2" descr="Imagem da mascote Rhino para a plataforma de sta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232" y="2025371"/>
            <a:ext cx="3127270" cy="2614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1716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GAS FEE</a:t>
            </a:r>
          </a:p>
          <a:p>
            <a:pPr marL="0" marR="0" lvl="0" indent="0" algn="l" rtl="0">
              <a:lnSpc>
                <a:spcPct val="115000"/>
              </a:lnSpc>
              <a:spcBef>
                <a:spcPts val="0"/>
              </a:spcBef>
              <a:spcAft>
                <a:spcPts val="0"/>
              </a:spcAft>
              <a:buClr>
                <a:srgbClr val="000000"/>
              </a:buClr>
              <a:buSzPts val="3200"/>
              <a:buFont typeface="Arial"/>
              <a:buNone/>
            </a:pPr>
            <a:r>
              <a:rPr lang="en-US" b="1" i="0" u="none" strike="noStrike" cap="none" dirty="0">
                <a:solidFill>
                  <a:srgbClr val="EA4E60"/>
                </a:solidFill>
                <a:latin typeface="Century Gothic"/>
                <a:ea typeface="Century Gothic"/>
                <a:cs typeface="Century Gothic"/>
                <a:sym typeface="Century Gothic"/>
              </a:rPr>
              <a:t>(Aula </a:t>
            </a:r>
            <a:r>
              <a:rPr lang="en-US" b="1" i="0" u="none" strike="noStrike" cap="none" dirty="0" err="1">
                <a:solidFill>
                  <a:srgbClr val="EA4E60"/>
                </a:solidFill>
                <a:latin typeface="Century Gothic"/>
                <a:ea typeface="Century Gothic"/>
                <a:cs typeface="Century Gothic"/>
                <a:sym typeface="Century Gothic"/>
              </a:rPr>
              <a:t>baseada</a:t>
            </a:r>
            <a:r>
              <a:rPr lang="en-US" b="1" i="0" u="none" strike="noStrike" cap="none" dirty="0">
                <a:solidFill>
                  <a:srgbClr val="EA4E60"/>
                </a:solidFill>
                <a:latin typeface="Century Gothic"/>
                <a:ea typeface="Century Gothic"/>
                <a:cs typeface="Century Gothic"/>
                <a:sym typeface="Century Gothic"/>
              </a:rPr>
              <a:t> </a:t>
            </a:r>
            <a:r>
              <a:rPr lang="en-US" b="1" i="0" u="none" strike="noStrike" cap="none" dirty="0" err="1">
                <a:solidFill>
                  <a:srgbClr val="EA4E60"/>
                </a:solidFill>
                <a:latin typeface="Century Gothic"/>
                <a:ea typeface="Century Gothic"/>
                <a:cs typeface="Century Gothic"/>
                <a:sym typeface="Century Gothic"/>
              </a:rPr>
              <a:t>na</a:t>
            </a:r>
            <a:r>
              <a:rPr lang="en-US" b="1" i="0" u="none" strike="noStrike" cap="none" dirty="0">
                <a:solidFill>
                  <a:srgbClr val="EA4E60"/>
                </a:solidFill>
                <a:latin typeface="Century Gothic"/>
                <a:ea typeface="Century Gothic"/>
                <a:cs typeface="Century Gothic"/>
                <a:sym typeface="Century Gothic"/>
              </a:rPr>
              <a:t> blockchain Ethereum)</a:t>
            </a:r>
            <a:endParaRPr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107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274541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108</a:t>
            </a:fld>
            <a:r>
              <a:rPr lang="en-US"/>
              <a:t>]</a:t>
            </a:r>
            <a:endParaRPr/>
          </a:p>
        </p:txBody>
      </p:sp>
      <p:sp>
        <p:nvSpPr>
          <p:cNvPr id="4"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O que é GAS FEE?</a:t>
            </a:r>
            <a:endParaRPr lang="en-US" sz="4000" dirty="0">
              <a:solidFill>
                <a:srgbClr val="EA4E60"/>
              </a:solidFill>
              <a:latin typeface="Calibri" panose="020F0502020204030204" pitchFamily="34" charset="0"/>
              <a:cs typeface="Calibri" panose="020F0502020204030204" pitchFamily="34" charset="0"/>
            </a:endParaRPr>
          </a:p>
        </p:txBody>
      </p:sp>
      <p:sp>
        <p:nvSpPr>
          <p:cNvPr id="5" name="Retângulo 4"/>
          <p:cNvSpPr/>
          <p:nvPr/>
        </p:nvSpPr>
        <p:spPr>
          <a:xfrm>
            <a:off x="609602" y="1215858"/>
            <a:ext cx="7545048"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É a </a:t>
            </a:r>
            <a:r>
              <a:rPr lang="pt-BR" sz="2400" dirty="0">
                <a:solidFill>
                  <a:srgbClr val="EA4E60"/>
                </a:solidFill>
                <a:latin typeface="Calibri" panose="020F0502020204030204" pitchFamily="34" charset="0"/>
                <a:cs typeface="Calibri" panose="020F0502020204030204" pitchFamily="34" charset="0"/>
              </a:rPr>
              <a:t>taxa necessária</a:t>
            </a:r>
            <a:r>
              <a:rPr lang="pt-BR" sz="2400" dirty="0">
                <a:latin typeface="Calibri" panose="020F0502020204030204" pitchFamily="34" charset="0"/>
                <a:cs typeface="Calibri" panose="020F0502020204030204" pitchFamily="34" charset="0"/>
              </a:rPr>
              <a:t> para realizar uma transação ou executar um contrato inteligente na blockchain</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taxas são </a:t>
            </a:r>
            <a:r>
              <a:rPr lang="pt-BR" sz="2400" dirty="0">
                <a:solidFill>
                  <a:srgbClr val="EA4E60"/>
                </a:solidFill>
                <a:latin typeface="Calibri" panose="020F0502020204030204" pitchFamily="34" charset="0"/>
                <a:cs typeface="Calibri" panose="020F0502020204030204" pitchFamily="34" charset="0"/>
              </a:rPr>
              <a:t>precificadas em pequenas frações do éter </a:t>
            </a:r>
            <a:r>
              <a:rPr lang="pt-BR" sz="2400" dirty="0">
                <a:latin typeface="Calibri" panose="020F0502020204030204" pitchFamily="34" charset="0"/>
                <a:cs typeface="Calibri" panose="020F0502020204030204" pitchFamily="34" charset="0"/>
              </a:rPr>
              <a:t>de criptomoeda (ETH). O gás </a:t>
            </a:r>
            <a:r>
              <a:rPr lang="pt-BR" sz="2400" dirty="0">
                <a:solidFill>
                  <a:srgbClr val="EA4E60"/>
                </a:solidFill>
                <a:latin typeface="Calibri" panose="020F0502020204030204" pitchFamily="34" charset="0"/>
                <a:cs typeface="Calibri" panose="020F0502020204030204" pitchFamily="34" charset="0"/>
              </a:rPr>
              <a:t>é usado para pagar aos validadores </a:t>
            </a:r>
            <a:r>
              <a:rPr lang="pt-BR" sz="2400" dirty="0">
                <a:latin typeface="Calibri" panose="020F0502020204030204" pitchFamily="34" charset="0"/>
                <a:cs typeface="Calibri" panose="020F0502020204030204" pitchFamily="34" charset="0"/>
              </a:rPr>
              <a:t>os recursos necessários para realizar as transações.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 </a:t>
            </a:r>
            <a:r>
              <a:rPr lang="pt-BR" sz="2400" dirty="0">
                <a:solidFill>
                  <a:srgbClr val="EA4E60"/>
                </a:solidFill>
                <a:latin typeface="Calibri" panose="020F0502020204030204" pitchFamily="34" charset="0"/>
                <a:cs typeface="Calibri" panose="020F0502020204030204" pitchFamily="34" charset="0"/>
              </a:rPr>
              <a:t>preço exato do gás</a:t>
            </a:r>
            <a:r>
              <a:rPr lang="pt-BR" sz="2400" dirty="0">
                <a:latin typeface="Calibri" panose="020F0502020204030204" pitchFamily="34" charset="0"/>
                <a:cs typeface="Calibri" panose="020F0502020204030204" pitchFamily="34" charset="0"/>
              </a:rPr>
              <a:t> é determinado pela oferta, demanda e capacidade da rede no momento da transação.</a:t>
            </a:r>
          </a:p>
        </p:txBody>
      </p:sp>
    </p:spTree>
    <p:extLst>
      <p:ext uri="{BB962C8B-B14F-4D97-AF65-F5344CB8AC3E}">
        <p14:creationId xmlns:p14="http://schemas.microsoft.com/office/powerpoint/2010/main" val="1092912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109</a:t>
            </a:fld>
            <a:r>
              <a:rPr lang="en-US"/>
              <a:t>]</a:t>
            </a:r>
            <a:endParaRPr/>
          </a:p>
        </p:txBody>
      </p:sp>
      <p:sp>
        <p:nvSpPr>
          <p:cNvPr id="2" name="Retângulo 1"/>
          <p:cNvSpPr/>
          <p:nvPr/>
        </p:nvSpPr>
        <p:spPr>
          <a:xfrm>
            <a:off x="209861" y="818779"/>
            <a:ext cx="8791731" cy="3046988"/>
          </a:xfrm>
          <a:prstGeom prst="rect">
            <a:avLst/>
          </a:prstGeom>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Esse conceito foi introduzido para </a:t>
            </a:r>
            <a:r>
              <a:rPr lang="pt-BR" sz="2400" dirty="0">
                <a:solidFill>
                  <a:srgbClr val="EA4E60"/>
                </a:solidFill>
                <a:latin typeface="Calibri" panose="020F0502020204030204" pitchFamily="34" charset="0"/>
                <a:cs typeface="Calibri" panose="020F0502020204030204" pitchFamily="34" charset="0"/>
              </a:rPr>
              <a:t>compensar os mineradores </a:t>
            </a:r>
            <a:r>
              <a:rPr lang="pt-BR" sz="2400" dirty="0">
                <a:latin typeface="Calibri" panose="020F0502020204030204" pitchFamily="34" charset="0"/>
                <a:cs typeface="Calibri" panose="020F0502020204030204" pitchFamily="34" charset="0"/>
              </a:rPr>
              <a:t>pelo trabalho realizado na manutenção e segurança do blockchain. </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Depois que o algoritmo de prova de participação (</a:t>
            </a:r>
            <a:r>
              <a:rPr lang="pt-BR" sz="2400" dirty="0" err="1">
                <a:solidFill>
                  <a:srgbClr val="EA4E60"/>
                </a:solidFill>
                <a:latin typeface="Calibri" panose="020F0502020204030204" pitchFamily="34" charset="0"/>
                <a:cs typeface="Calibri" panose="020F0502020204030204" pitchFamily="34" charset="0"/>
              </a:rPr>
              <a:t>PoS</a:t>
            </a:r>
            <a:r>
              <a:rPr lang="pt-BR" sz="2400" dirty="0">
                <a:solidFill>
                  <a:srgbClr val="EA4E60"/>
                </a:solidFill>
                <a:latin typeface="Calibri" panose="020F0502020204030204" pitchFamily="34" charset="0"/>
                <a:cs typeface="Calibri" panose="020F0502020204030204" pitchFamily="34" charset="0"/>
              </a:rPr>
              <a:t>) foi lançado </a:t>
            </a:r>
            <a:r>
              <a:rPr lang="pt-BR" sz="2400" dirty="0">
                <a:latin typeface="Calibri" panose="020F0502020204030204" pitchFamily="34" charset="0"/>
                <a:cs typeface="Calibri" panose="020F0502020204030204" pitchFamily="34" charset="0"/>
              </a:rPr>
              <a:t>em setembro de 2022, as taxas de gás se tornaram a recompensa por "travar" ETH e participar da validação, </a:t>
            </a:r>
            <a:r>
              <a:rPr lang="pt-BR" sz="2400" dirty="0">
                <a:solidFill>
                  <a:srgbClr val="EA4E60"/>
                </a:solidFill>
                <a:latin typeface="Calibri" panose="020F0502020204030204" pitchFamily="34" charset="0"/>
                <a:cs typeface="Calibri" panose="020F0502020204030204" pitchFamily="34" charset="0"/>
              </a:rPr>
              <a:t>quanto mais um usuário participar com seus ETH, mais ele pode ganhar.</a:t>
            </a:r>
          </a:p>
        </p:txBody>
      </p:sp>
    </p:spTree>
    <p:extLst>
      <p:ext uri="{BB962C8B-B14F-4D97-AF65-F5344CB8AC3E}">
        <p14:creationId xmlns:p14="http://schemas.microsoft.com/office/powerpoint/2010/main" val="429080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A44254E-C254-F6A7-FFD1-DC44208FBC8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a:t>
            </a:fld>
            <a:r>
              <a:rPr lang="en-US"/>
              <a:t>]</a:t>
            </a:r>
            <a:endParaRPr/>
          </a:p>
        </p:txBody>
      </p:sp>
      <p:sp>
        <p:nvSpPr>
          <p:cNvPr id="4" name="Google Shape;169;p3">
            <a:extLst>
              <a:ext uri="{FF2B5EF4-FFF2-40B4-BE49-F238E27FC236}">
                <a16:creationId xmlns:a16="http://schemas.microsoft.com/office/drawing/2014/main" id="{9B6B70CE-5DB6-D782-F594-A4931033417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Centralização</a:t>
            </a:r>
            <a:r>
              <a:rPr lang="en-US" sz="4000" b="1" dirty="0">
                <a:solidFill>
                  <a:srgbClr val="EA4E60"/>
                </a:solidFill>
                <a:latin typeface="Century Gothic"/>
                <a:ea typeface="Century Gothic"/>
                <a:cs typeface="Century Gothic"/>
                <a:sym typeface="Century Gothic"/>
              </a:rPr>
              <a:t> e </a:t>
            </a:r>
            <a:r>
              <a:rPr lang="en-US" sz="4000" b="1" dirty="0" err="1">
                <a:solidFill>
                  <a:srgbClr val="EA4E60"/>
                </a:solidFill>
                <a:latin typeface="Century Gothic"/>
                <a:ea typeface="Century Gothic"/>
                <a:cs typeface="Century Gothic"/>
                <a:sym typeface="Century Gothic"/>
              </a:rPr>
              <a:t>seus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problemas</a:t>
            </a:r>
            <a:endParaRPr sz="4000" b="0" i="0" u="none" strike="noStrike" cap="none" dirty="0">
              <a:solidFill>
                <a:srgbClr val="EA4E60"/>
              </a:solidFill>
              <a:latin typeface="Century Gothic"/>
              <a:ea typeface="Century Gothic"/>
              <a:cs typeface="Century Gothic"/>
              <a:sym typeface="Century Gothic"/>
            </a:endParaRPr>
          </a:p>
        </p:txBody>
      </p:sp>
      <p:sp>
        <p:nvSpPr>
          <p:cNvPr id="6" name="CaixaDeTexto 5">
            <a:extLst>
              <a:ext uri="{FF2B5EF4-FFF2-40B4-BE49-F238E27FC236}">
                <a16:creationId xmlns:a16="http://schemas.microsoft.com/office/drawing/2014/main" id="{60CBBFF1-1452-77E1-A65D-0DE938B4EE8E}"/>
              </a:ext>
            </a:extLst>
          </p:cNvPr>
          <p:cNvSpPr txBox="1"/>
          <p:nvPr/>
        </p:nvSpPr>
        <p:spPr>
          <a:xfrm>
            <a:off x="626485" y="1907529"/>
            <a:ext cx="8117888" cy="3046988"/>
          </a:xfrm>
          <a:prstGeom prst="rect">
            <a:avLst/>
          </a:prstGeom>
          <a:noFill/>
        </p:spPr>
        <p:txBody>
          <a:bodyPr wrap="square">
            <a:spAutoFit/>
          </a:bodyPr>
          <a:lstStyle/>
          <a:p>
            <a:r>
              <a:rPr lang="pt-BR" sz="2400" b="0" i="0" dirty="0">
                <a:solidFill>
                  <a:srgbClr val="333333"/>
                </a:solidFill>
                <a:effectLst/>
                <a:latin typeface="Calibri" panose="020F0502020204030204" pitchFamily="34" charset="0"/>
                <a:cs typeface="Calibri" panose="020F0502020204030204" pitchFamily="34" charset="0"/>
              </a:rPr>
              <a:t>Muitas empresas que atuavam nas torres gêmeas tinham site backup, entretanto estavam localizados na outra torre ou nas proximidades em áreas afetadas pela destruição. </a:t>
            </a:r>
          </a:p>
          <a:p>
            <a:endParaRPr lang="pt-BR" sz="2400" dirty="0">
              <a:solidFill>
                <a:srgbClr val="333333"/>
              </a:solidFill>
              <a:latin typeface="Calibri" panose="020F0502020204030204" pitchFamily="34" charset="0"/>
              <a:cs typeface="Calibri" panose="020F0502020204030204" pitchFamily="34" charset="0"/>
            </a:endParaRPr>
          </a:p>
          <a:p>
            <a:r>
              <a:rPr lang="pt-BR" sz="2400" b="0" i="0" dirty="0">
                <a:solidFill>
                  <a:srgbClr val="333333"/>
                </a:solidFill>
                <a:effectLst/>
                <a:latin typeface="Calibri" panose="020F0502020204030204" pitchFamily="34" charset="0"/>
                <a:cs typeface="Calibri" panose="020F0502020204030204" pitchFamily="34" charset="0"/>
              </a:rPr>
              <a:t>Essas organizações perderam toda sua informação. Isso afetou não só a vida de inúmeros clientes que dependiam desses dados como também a continuidade do negócio de muitas empresas.</a:t>
            </a:r>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1908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110</a:t>
            </a:fld>
            <a:r>
              <a:rPr lang="en-US"/>
              <a:t>]</a:t>
            </a:r>
            <a:endParaRPr/>
          </a:p>
        </p:txBody>
      </p:sp>
      <p:sp>
        <p:nvSpPr>
          <p:cNvPr id="4" name="Retângulo 3"/>
          <p:cNvSpPr/>
          <p:nvPr/>
        </p:nvSpPr>
        <p:spPr>
          <a:xfrm>
            <a:off x="412229" y="1627211"/>
            <a:ext cx="8349521" cy="156966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Ao contrário da rede do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a Ethereum faz outras transações além de apenas transferir valores. Além de transacionar a própria </a:t>
            </a:r>
            <a:r>
              <a:rPr lang="pt-BR" sz="2400" dirty="0" err="1">
                <a:latin typeface="Calibri" panose="020F0502020204030204" pitchFamily="34" charset="0"/>
                <a:cs typeface="Calibri" panose="020F0502020204030204" pitchFamily="34" charset="0"/>
              </a:rPr>
              <a:t>crypto</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Ether</a:t>
            </a:r>
            <a:r>
              <a:rPr lang="pt-BR" sz="2400" dirty="0">
                <a:latin typeface="Calibri" panose="020F0502020204030204" pitchFamily="34" charset="0"/>
                <a:cs typeface="Calibri" panose="020F0502020204030204" pitchFamily="34" charset="0"/>
              </a:rPr>
              <a:t>-ETH), </a:t>
            </a:r>
            <a:r>
              <a:rPr lang="pt-BR" sz="2400" dirty="0">
                <a:solidFill>
                  <a:srgbClr val="EA4E60"/>
                </a:solidFill>
                <a:latin typeface="Calibri" panose="020F0502020204030204" pitchFamily="34" charset="0"/>
                <a:cs typeface="Calibri" panose="020F0502020204030204" pitchFamily="34" charset="0"/>
              </a:rPr>
              <a:t>há também os tokens ERC-20, NFTs e </a:t>
            </a:r>
            <a:r>
              <a:rPr lang="pt-BR" sz="2400" dirty="0" err="1">
                <a:solidFill>
                  <a:srgbClr val="EA4E60"/>
                </a:solidFill>
                <a:latin typeface="Calibri" panose="020F0502020204030204" pitchFamily="34" charset="0"/>
                <a:cs typeface="Calibri" panose="020F0502020204030204" pitchFamily="34" charset="0"/>
              </a:rPr>
              <a:t>smart</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contracts</a:t>
            </a:r>
            <a:r>
              <a:rPr lang="pt-BR" sz="2400" dirty="0">
                <a:solidFill>
                  <a:srgbClr val="EA4E60"/>
                </a:solidFill>
                <a:latin typeface="Calibri" panose="020F0502020204030204" pitchFamily="34" charset="0"/>
                <a:cs typeface="Calibri" panose="020F0502020204030204" pitchFamily="34" charset="0"/>
              </a:rPr>
              <a:t> em geral. E cada um desse tem um preço.</a:t>
            </a:r>
          </a:p>
        </p:txBody>
      </p:sp>
    </p:spTree>
    <p:extLst>
      <p:ext uri="{BB962C8B-B14F-4D97-AF65-F5344CB8AC3E}">
        <p14:creationId xmlns:p14="http://schemas.microsoft.com/office/powerpoint/2010/main" val="37776615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111</a:t>
            </a:fld>
            <a:r>
              <a:rPr lang="en-US"/>
              <a:t>]</a:t>
            </a:r>
            <a:endParaRPr/>
          </a:p>
        </p:txBody>
      </p:sp>
      <p:sp>
        <p:nvSpPr>
          <p:cNvPr id="2" name="Retângulo 1"/>
          <p:cNvSpPr/>
          <p:nvPr/>
        </p:nvSpPr>
        <p:spPr>
          <a:xfrm>
            <a:off x="419669" y="431665"/>
            <a:ext cx="3778599"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Gas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Gwei</a:t>
            </a:r>
            <a:r>
              <a:rPr lang="pt-BR" sz="4000" dirty="0">
                <a:solidFill>
                  <a:srgbClr val="EA4E60"/>
                </a:solidFill>
                <a:latin typeface="Calibri" panose="020F0502020204030204" pitchFamily="34" charset="0"/>
                <a:cs typeface="Calibri" panose="020F0502020204030204" pitchFamily="34" charset="0"/>
              </a:rPr>
              <a:t> e </a:t>
            </a:r>
            <a:r>
              <a:rPr lang="pt-BR" sz="4000" dirty="0" err="1">
                <a:solidFill>
                  <a:srgbClr val="EA4E60"/>
                </a:solidFill>
                <a:latin typeface="Calibri" panose="020F0502020204030204" pitchFamily="34" charset="0"/>
                <a:cs typeface="Calibri" panose="020F0502020204030204" pitchFamily="34" charset="0"/>
              </a:rPr>
              <a:t>Limit</a:t>
            </a:r>
            <a:endParaRPr lang="pt-BR" sz="4000" dirty="0">
              <a:solidFill>
                <a:srgbClr val="EA4E60"/>
              </a:solidFill>
              <a:latin typeface="Calibri" panose="020F0502020204030204" pitchFamily="34" charset="0"/>
              <a:cs typeface="Calibri" panose="020F0502020204030204" pitchFamily="34" charset="0"/>
            </a:endParaRPr>
          </a:p>
        </p:txBody>
      </p:sp>
      <p:sp>
        <p:nvSpPr>
          <p:cNvPr id="4" name="Retângulo 3"/>
          <p:cNvSpPr/>
          <p:nvPr/>
        </p:nvSpPr>
        <p:spPr>
          <a:xfrm>
            <a:off x="419669" y="1317122"/>
            <a:ext cx="8304551" cy="3046988"/>
          </a:xfrm>
          <a:prstGeom prst="rect">
            <a:avLst/>
          </a:prstGeom>
        </p:spPr>
        <p:txBody>
          <a:bodyPr wrap="square">
            <a:spAutoFit/>
          </a:bodyPr>
          <a:lstStyle/>
          <a:p>
            <a:r>
              <a:rPr lang="pt-BR" sz="2400" dirty="0" err="1">
                <a:solidFill>
                  <a:srgbClr val="EA4E60"/>
                </a:solidFill>
              </a:rPr>
              <a:t>Gas</a:t>
            </a:r>
            <a:r>
              <a:rPr lang="pt-BR" sz="2400" dirty="0">
                <a:solidFill>
                  <a:srgbClr val="EA4E60"/>
                </a:solidFill>
              </a:rPr>
              <a:t>: </a:t>
            </a:r>
            <a:r>
              <a:rPr lang="pt-BR" sz="2400" dirty="0"/>
              <a:t>é o valor cobrado cada vez que uma transação ou contrato inteligente são executados no Ethereum;</a:t>
            </a:r>
          </a:p>
          <a:p>
            <a:endParaRPr lang="pt-BR" sz="2400" dirty="0"/>
          </a:p>
          <a:p>
            <a:r>
              <a:rPr lang="pt-BR" sz="2400" dirty="0" err="1">
                <a:solidFill>
                  <a:srgbClr val="EA4E60"/>
                </a:solidFill>
              </a:rPr>
              <a:t>Gwei</a:t>
            </a:r>
            <a:r>
              <a:rPr lang="pt-BR" sz="2400" dirty="0">
                <a:solidFill>
                  <a:srgbClr val="EA4E60"/>
                </a:solidFill>
              </a:rPr>
              <a:t>: </a:t>
            </a:r>
            <a:r>
              <a:rPr lang="pt-BR" sz="2400" dirty="0"/>
              <a:t>É a unidade de medida na qual o </a:t>
            </a:r>
            <a:r>
              <a:rPr lang="pt-BR" sz="2400" dirty="0" err="1"/>
              <a:t>gas</a:t>
            </a:r>
            <a:r>
              <a:rPr lang="pt-BR" sz="2400" dirty="0"/>
              <a:t> é contabilizado;</a:t>
            </a:r>
          </a:p>
          <a:p>
            <a:endParaRPr lang="pt-BR" sz="2400" dirty="0"/>
          </a:p>
          <a:p>
            <a:r>
              <a:rPr lang="pt-BR" sz="2400" dirty="0" err="1">
                <a:solidFill>
                  <a:srgbClr val="EA4E60"/>
                </a:solidFill>
              </a:rPr>
              <a:t>Gas</a:t>
            </a:r>
            <a:r>
              <a:rPr lang="pt-BR" sz="2400" dirty="0">
                <a:solidFill>
                  <a:srgbClr val="EA4E60"/>
                </a:solidFill>
              </a:rPr>
              <a:t> </a:t>
            </a:r>
            <a:r>
              <a:rPr lang="pt-BR" sz="2400" dirty="0" err="1">
                <a:solidFill>
                  <a:srgbClr val="EA4E60"/>
                </a:solidFill>
              </a:rPr>
              <a:t>limit</a:t>
            </a:r>
            <a:r>
              <a:rPr lang="pt-BR" sz="2400" dirty="0">
                <a:solidFill>
                  <a:srgbClr val="EA4E60"/>
                </a:solidFill>
              </a:rPr>
              <a:t>: </a:t>
            </a:r>
            <a:r>
              <a:rPr lang="pt-BR" sz="2400" dirty="0"/>
              <a:t>é a quantidade máxima que uma transação exige para ser executada na rede.</a:t>
            </a:r>
          </a:p>
        </p:txBody>
      </p:sp>
    </p:spTree>
    <p:extLst>
      <p:ext uri="{BB962C8B-B14F-4D97-AF65-F5344CB8AC3E}">
        <p14:creationId xmlns:p14="http://schemas.microsoft.com/office/powerpoint/2010/main" val="14680901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112</a:t>
            </a:fld>
            <a:r>
              <a:rPr lang="en-US"/>
              <a:t>]</a:t>
            </a:r>
            <a:endParaRPr/>
          </a:p>
        </p:txBody>
      </p:sp>
      <p:sp>
        <p:nvSpPr>
          <p:cNvPr id="4" name="Retângulo 3"/>
          <p:cNvSpPr/>
          <p:nvPr/>
        </p:nvSpPr>
        <p:spPr>
          <a:xfrm>
            <a:off x="419669" y="431665"/>
            <a:ext cx="954107"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Gas</a:t>
            </a:r>
            <a:endParaRPr lang="pt-BR" sz="4000" dirty="0">
              <a:solidFill>
                <a:srgbClr val="EA4E60"/>
              </a:solidFill>
              <a:latin typeface="Calibri" panose="020F0502020204030204" pitchFamily="34" charset="0"/>
              <a:cs typeface="Calibri" panose="020F0502020204030204" pitchFamily="34" charset="0"/>
            </a:endParaRPr>
          </a:p>
        </p:txBody>
      </p:sp>
      <p:sp>
        <p:nvSpPr>
          <p:cNvPr id="2" name="Retângulo 1"/>
          <p:cNvSpPr/>
          <p:nvPr/>
        </p:nvSpPr>
        <p:spPr>
          <a:xfrm>
            <a:off x="502169" y="1879253"/>
            <a:ext cx="8109679"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O valor cobrado cada vez que uma transação ou contrato inteligente são executados no Ethereum;</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Exemplo: Uma transação de ETH consumirá uma quantidade de gás, já um </a:t>
            </a:r>
            <a:r>
              <a:rPr lang="pt-BR" sz="2400" dirty="0" err="1">
                <a:latin typeface="Calibri" panose="020F0502020204030204" pitchFamily="34" charset="0"/>
                <a:cs typeface="Calibri" panose="020F0502020204030204" pitchFamily="34" charset="0"/>
              </a:rPr>
              <a:t>token</a:t>
            </a:r>
            <a:r>
              <a:rPr lang="pt-BR" sz="2400" dirty="0">
                <a:latin typeface="Calibri" panose="020F0502020204030204" pitchFamily="34" charset="0"/>
                <a:cs typeface="Calibri" panose="020F0502020204030204" pitchFamily="34" charset="0"/>
              </a:rPr>
              <a:t> será outra e assim por diante.</a:t>
            </a:r>
          </a:p>
        </p:txBody>
      </p:sp>
    </p:spTree>
    <p:extLst>
      <p:ext uri="{BB962C8B-B14F-4D97-AF65-F5344CB8AC3E}">
        <p14:creationId xmlns:p14="http://schemas.microsoft.com/office/powerpoint/2010/main" val="1868945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113</a:t>
            </a:fld>
            <a:r>
              <a:rPr lang="en-US"/>
              <a:t>]</a:t>
            </a:r>
            <a:endParaRPr/>
          </a:p>
        </p:txBody>
      </p:sp>
      <p:sp>
        <p:nvSpPr>
          <p:cNvPr id="4" name="Retângulo 3"/>
          <p:cNvSpPr/>
          <p:nvPr/>
        </p:nvSpPr>
        <p:spPr>
          <a:xfrm>
            <a:off x="419669" y="431665"/>
            <a:ext cx="3587842"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Gwei</a:t>
            </a:r>
            <a:r>
              <a:rPr lang="pt-BR" sz="4000" dirty="0">
                <a:solidFill>
                  <a:srgbClr val="EA4E60"/>
                </a:solidFill>
                <a:latin typeface="Calibri" panose="020F0502020204030204" pitchFamily="34" charset="0"/>
                <a:cs typeface="Calibri" panose="020F0502020204030204" pitchFamily="34" charset="0"/>
              </a:rPr>
              <a:t> (Giga-</a:t>
            </a:r>
            <a:r>
              <a:rPr lang="pt-BR" sz="4000" dirty="0" err="1">
                <a:solidFill>
                  <a:srgbClr val="EA4E60"/>
                </a:solidFill>
                <a:latin typeface="Calibri" panose="020F0502020204030204" pitchFamily="34" charset="0"/>
                <a:cs typeface="Calibri" panose="020F0502020204030204" pitchFamily="34" charset="0"/>
              </a:rPr>
              <a:t>Wei</a:t>
            </a:r>
            <a:r>
              <a:rPr lang="pt-BR" sz="4000" dirty="0">
                <a:solidFill>
                  <a:srgbClr val="EA4E60"/>
                </a:solidFill>
                <a:latin typeface="Calibri" panose="020F0502020204030204" pitchFamily="34" charset="0"/>
                <a:cs typeface="Calibri" panose="020F0502020204030204" pitchFamily="34" charset="0"/>
              </a:rPr>
              <a:t>)</a:t>
            </a:r>
          </a:p>
        </p:txBody>
      </p:sp>
      <p:sp>
        <p:nvSpPr>
          <p:cNvPr id="2" name="Retângulo 1"/>
          <p:cNvSpPr/>
          <p:nvPr/>
        </p:nvSpPr>
        <p:spPr>
          <a:xfrm>
            <a:off x="419669" y="1292006"/>
            <a:ext cx="7007958" cy="3785652"/>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Assim como 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a ETH pode ser dividida em pequenas unidades. Essas unidades são chamadas de </a:t>
            </a:r>
            <a:r>
              <a:rPr lang="pt-BR" sz="2000" dirty="0" err="1">
                <a:latin typeface="Calibri" panose="020F0502020204030204" pitchFamily="34" charset="0"/>
                <a:cs typeface="Calibri" panose="020F0502020204030204" pitchFamily="34" charset="0"/>
              </a:rPr>
              <a:t>Satoshis</a:t>
            </a:r>
            <a:r>
              <a:rPr lang="pt-BR" sz="2000" dirty="0">
                <a:latin typeface="Calibri" panose="020F0502020204030204" pitchFamily="34" charset="0"/>
                <a:cs typeface="Calibri" panose="020F0502020204030204" pitchFamily="34" charset="0"/>
              </a:rPr>
              <a:t> no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na ETH, elas levam o nome de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Enquanto um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pode ser dividido em até 100 milhões de </a:t>
            </a:r>
            <a:r>
              <a:rPr lang="pt-BR" sz="2000" dirty="0" err="1">
                <a:latin typeface="Calibri" panose="020F0502020204030204" pitchFamily="34" charset="0"/>
                <a:cs typeface="Calibri" panose="020F0502020204030204" pitchFamily="34" charset="0"/>
              </a:rPr>
              <a:t>Satoshis</a:t>
            </a:r>
            <a:r>
              <a:rPr lang="pt-BR" sz="2000" dirty="0">
                <a:latin typeface="Calibri" panose="020F0502020204030204" pitchFamily="34" charset="0"/>
                <a:cs typeface="Calibri" panose="020F0502020204030204" pitchFamily="34" charset="0"/>
              </a:rPr>
              <a:t>, a ETH poder ser dividido em 1.000.000.000.000.000.000 de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 (um quintilhão de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O nome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 foi dado em homenagem ao criptógrafo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 Dai, que formulou os conceitos de todas as </a:t>
            </a:r>
            <a:r>
              <a:rPr lang="pt-BR" sz="2000" dirty="0" err="1">
                <a:latin typeface="Calibri" panose="020F0502020204030204" pitchFamily="34" charset="0"/>
                <a:cs typeface="Calibri" panose="020F0502020204030204" pitchFamily="34" charset="0"/>
              </a:rPr>
              <a:t>criptomoedas</a:t>
            </a:r>
            <a:r>
              <a:rPr lang="pt-BR" sz="2000" dirty="0">
                <a:latin typeface="Calibri" panose="020F0502020204030204" pitchFamily="34" charset="0"/>
                <a:cs typeface="Calibri" panose="020F0502020204030204" pitchFamily="34" charset="0"/>
              </a:rPr>
              <a:t> modernas – mais conhecido como o criador do predecessor do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B-</a:t>
            </a:r>
            <a:r>
              <a:rPr lang="pt-BR" sz="2000" dirty="0" err="1">
                <a:latin typeface="Calibri" panose="020F0502020204030204" pitchFamily="34" charset="0"/>
                <a:cs typeface="Calibri" panose="020F0502020204030204" pitchFamily="34" charset="0"/>
              </a:rPr>
              <a:t>money</a:t>
            </a:r>
            <a:r>
              <a:rPr lang="pt-BR" sz="2000" dirty="0">
                <a:latin typeface="Calibri" panose="020F0502020204030204" pitchFamily="34" charset="0"/>
                <a:cs typeface="Calibri" panose="020F0502020204030204" pitchFamily="34" charset="0"/>
              </a:rPr>
              <a:t> e um dos inspiradores de </a:t>
            </a:r>
            <a:r>
              <a:rPr lang="pt-BR" sz="2000" dirty="0" err="1">
                <a:latin typeface="Calibri" panose="020F0502020204030204" pitchFamily="34" charset="0"/>
                <a:cs typeface="Calibri" panose="020F0502020204030204" pitchFamily="34" charset="0"/>
              </a:rPr>
              <a:t>Satoshi</a:t>
            </a:r>
            <a:r>
              <a:rPr lang="pt-BR" sz="2000" dirty="0">
                <a:latin typeface="Calibri" panose="020F0502020204030204" pitchFamily="34" charset="0"/>
                <a:cs typeface="Calibri" panose="020F0502020204030204" pitchFamily="34" charset="0"/>
              </a:rPr>
              <a:t> na criação do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51392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114</a:t>
            </a:fld>
            <a:r>
              <a:rPr lang="en-US"/>
              <a:t>]</a:t>
            </a:r>
            <a:endParaRPr/>
          </a:p>
        </p:txBody>
      </p:sp>
      <p:sp>
        <p:nvSpPr>
          <p:cNvPr id="4" name="Retângulo 3"/>
          <p:cNvSpPr/>
          <p:nvPr/>
        </p:nvSpPr>
        <p:spPr>
          <a:xfrm>
            <a:off x="419669" y="431665"/>
            <a:ext cx="1217000"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Limit</a:t>
            </a:r>
            <a:endParaRPr lang="pt-BR" sz="4000" dirty="0">
              <a:solidFill>
                <a:srgbClr val="EA4E60"/>
              </a:solidFill>
              <a:latin typeface="Calibri" panose="020F0502020204030204" pitchFamily="34" charset="0"/>
              <a:cs typeface="Calibri" panose="020F0502020204030204" pitchFamily="34" charset="0"/>
            </a:endParaRPr>
          </a:p>
        </p:txBody>
      </p:sp>
      <p:sp>
        <p:nvSpPr>
          <p:cNvPr id="2" name="Retângulo 1"/>
          <p:cNvSpPr/>
          <p:nvPr/>
        </p:nvSpPr>
        <p:spPr>
          <a:xfrm>
            <a:off x="419669" y="1160999"/>
            <a:ext cx="7532613" cy="3785652"/>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O limite padrão de uma taxa de gás Ethereum é de 21.000 unidades. O limite de gás éter refere-se à quantidade máxima de gás que um usuário pode consumir para realizar uma transação.</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As transações envolvendo contratos inteligentes são mais complicadas e exigem mais poder computacional para serem executadas. Portanto, essas transações precisam de um limite de gás mais alto do que transações mais simples, como o envio de pagamentos.</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Definir um limite de gás muito alto é bom - o EVM reembolsará o que não for usado. Mas definir um limite de gás muito baixo pode resultar em um usuário perder algum ETH e ter sua transação recusada.</a:t>
            </a:r>
          </a:p>
        </p:txBody>
      </p:sp>
    </p:spTree>
    <p:extLst>
      <p:ext uri="{BB962C8B-B14F-4D97-AF65-F5344CB8AC3E}">
        <p14:creationId xmlns:p14="http://schemas.microsoft.com/office/powerpoint/2010/main" val="6263854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115</a:t>
            </a:fld>
            <a:r>
              <a:rPr lang="en-US"/>
              <a:t>]</a:t>
            </a:r>
            <a:endParaRPr/>
          </a:p>
        </p:txBody>
      </p:sp>
      <p:sp>
        <p:nvSpPr>
          <p:cNvPr id="2" name="Rectangle 1"/>
          <p:cNvSpPr>
            <a:spLocks noChangeArrowheads="1"/>
          </p:cNvSpPr>
          <p:nvPr/>
        </p:nvSpPr>
        <p:spPr bwMode="auto">
          <a:xfrm>
            <a:off x="517162" y="1060635"/>
            <a:ext cx="75775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cost</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(ETH) = </a:t>
            </a: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gasLimit</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gasPrice</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(1/10⁹)</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2400" b="0" i="0" u="none" strike="noStrike" cap="none" normalizeH="0" baseline="0" dirty="0">
              <a:ln>
                <a:noFill/>
              </a:ln>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Exemplo — Maria</a:t>
            </a:r>
            <a:r>
              <a:rPr kumimoji="0" lang="pt-BR" altLang="pt-BR" sz="2400" b="0" i="0" u="none" strike="noStrike" cap="none" normalizeH="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envia 2ETH para</a:t>
            </a:r>
            <a:r>
              <a:rPr kumimoji="0" lang="pt-BR" altLang="pt-BR" sz="2400" b="0" i="0" u="none" strike="noStrike" cap="none" normalizeH="0" dirty="0">
                <a:ln>
                  <a:noFill/>
                </a:ln>
                <a:effectLst/>
                <a:latin typeface="Calibri" panose="020F0502020204030204" pitchFamily="34" charset="0"/>
                <a:cs typeface="Calibri" panose="020F0502020204030204" pitchFamily="34" charset="0"/>
              </a:rPr>
              <a:t> João</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ela escolheu pagar 2</a:t>
            </a:r>
            <a:r>
              <a:rPr kumimoji="0" lang="pt-BR" altLang="pt-BR" sz="2400" b="0" i="0" u="none" strike="noStrike" cap="none" normalizeH="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Gwei</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pt-BR" altLang="pt-BR" sz="24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21000 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2 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(1/10⁹) = 0.000042 ETH</a:t>
            </a:r>
          </a:p>
        </p:txBody>
      </p:sp>
    </p:spTree>
    <p:extLst>
      <p:ext uri="{BB962C8B-B14F-4D97-AF65-F5344CB8AC3E}">
        <p14:creationId xmlns:p14="http://schemas.microsoft.com/office/powerpoint/2010/main" val="33371378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116</a:t>
            </a:fld>
            <a:r>
              <a:rPr lang="en-US"/>
              <a:t>]</a:t>
            </a:r>
            <a:endParaRPr/>
          </a:p>
        </p:txBody>
      </p:sp>
      <p:pic>
        <p:nvPicPr>
          <p:cNvPr id="2" name="Imagem 1"/>
          <p:cNvPicPr>
            <a:picLocks noChangeAspect="1"/>
          </p:cNvPicPr>
          <p:nvPr/>
        </p:nvPicPr>
        <p:blipFill>
          <a:blip r:embed="rId2"/>
          <a:stretch>
            <a:fillRect/>
          </a:stretch>
        </p:blipFill>
        <p:spPr>
          <a:xfrm>
            <a:off x="284812" y="785871"/>
            <a:ext cx="8679305" cy="3376013"/>
          </a:xfrm>
          <a:prstGeom prst="rect">
            <a:avLst/>
          </a:prstGeom>
        </p:spPr>
      </p:pic>
      <p:sp>
        <p:nvSpPr>
          <p:cNvPr id="4" name="Retângulo 3"/>
          <p:cNvSpPr/>
          <p:nvPr/>
        </p:nvSpPr>
        <p:spPr>
          <a:xfrm>
            <a:off x="350845" y="4301979"/>
            <a:ext cx="2581156" cy="307777"/>
          </a:xfrm>
          <a:prstGeom prst="rect">
            <a:avLst/>
          </a:prstGeom>
        </p:spPr>
        <p:txBody>
          <a:bodyPr wrap="none">
            <a:spAutoFit/>
          </a:bodyPr>
          <a:lstStyle/>
          <a:p>
            <a:r>
              <a:rPr lang="pt-BR" dirty="0">
                <a:latin typeface="Calibri" panose="020F0502020204030204" pitchFamily="34" charset="0"/>
                <a:cs typeface="Calibri" panose="020F0502020204030204" pitchFamily="34" charset="0"/>
              </a:rPr>
              <a:t>https://etherscan.io/gastracker</a:t>
            </a:r>
          </a:p>
        </p:txBody>
      </p:sp>
    </p:spTree>
    <p:extLst>
      <p:ext uri="{BB962C8B-B14F-4D97-AF65-F5344CB8AC3E}">
        <p14:creationId xmlns:p14="http://schemas.microsoft.com/office/powerpoint/2010/main" val="3256044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117</a:t>
            </a:fld>
            <a:r>
              <a:rPr lang="en-US"/>
              <a:t>]</a:t>
            </a:r>
            <a:endParaRPr/>
          </a:p>
        </p:txBody>
      </p:sp>
      <p:sp>
        <p:nvSpPr>
          <p:cNvPr id="4" name="Retângulo 3"/>
          <p:cNvSpPr/>
          <p:nvPr/>
        </p:nvSpPr>
        <p:spPr>
          <a:xfrm>
            <a:off x="455426" y="4595962"/>
            <a:ext cx="3886000" cy="307777"/>
          </a:xfrm>
          <a:prstGeom prst="rect">
            <a:avLst/>
          </a:prstGeom>
        </p:spPr>
        <p:txBody>
          <a:bodyPr wrap="none">
            <a:spAutoFit/>
          </a:bodyPr>
          <a:lstStyle/>
          <a:p>
            <a:r>
              <a:rPr lang="pt-BR" dirty="0"/>
              <a:t>https://www.cryptoneur.xyz/gas-fees-calculator</a:t>
            </a:r>
          </a:p>
        </p:txBody>
      </p:sp>
      <p:pic>
        <p:nvPicPr>
          <p:cNvPr id="5" name="Imagem 4"/>
          <p:cNvPicPr>
            <a:picLocks noChangeAspect="1"/>
          </p:cNvPicPr>
          <p:nvPr/>
        </p:nvPicPr>
        <p:blipFill>
          <a:blip r:embed="rId2"/>
          <a:stretch>
            <a:fillRect/>
          </a:stretch>
        </p:blipFill>
        <p:spPr>
          <a:xfrm>
            <a:off x="559532" y="825396"/>
            <a:ext cx="7997252" cy="3198901"/>
          </a:xfrm>
          <a:prstGeom prst="rect">
            <a:avLst/>
          </a:prstGeom>
        </p:spPr>
      </p:pic>
    </p:spTree>
    <p:extLst>
      <p:ext uri="{BB962C8B-B14F-4D97-AF65-F5344CB8AC3E}">
        <p14:creationId xmlns:p14="http://schemas.microsoft.com/office/powerpoint/2010/main" val="33347779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FORKS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118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680500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119</a:t>
            </a:fld>
            <a:r>
              <a:rPr lang="en-US"/>
              <a:t>]</a:t>
            </a:r>
            <a:endParaRPr/>
          </a:p>
        </p:txBody>
      </p:sp>
      <p:sp>
        <p:nvSpPr>
          <p:cNvPr id="4" name="Retângulo 3"/>
          <p:cNvSpPr/>
          <p:nvPr/>
        </p:nvSpPr>
        <p:spPr>
          <a:xfrm>
            <a:off x="419669" y="1291633"/>
            <a:ext cx="8333361" cy="2308324"/>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“Em engenharia de software, uma bifurcação ou ramificação (em inglês: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acontece quando um desenvolvedor (ou um grupo de desenvolvedores) inicia um projeto independente com base no código de um projeto já existente, ou seja, quando um software é desenvolvido com base em outro, já existente, sem a descontinuidade deste último.” </a:t>
            </a:r>
          </a:p>
        </p:txBody>
      </p:sp>
      <p:sp>
        <p:nvSpPr>
          <p:cNvPr id="5" name="Retângulo 4"/>
          <p:cNvSpPr/>
          <p:nvPr/>
        </p:nvSpPr>
        <p:spPr>
          <a:xfrm>
            <a:off x="419669" y="431665"/>
            <a:ext cx="4259499"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FORKS?</a:t>
            </a:r>
          </a:p>
        </p:txBody>
      </p:sp>
      <p:pic>
        <p:nvPicPr>
          <p:cNvPr id="6" name="Picture 2" descr="Fork Svg Png Icon Free Download (#482274) - OnlineWebFo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168" y="3375316"/>
            <a:ext cx="1371735" cy="137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694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rá este o criador do Bitcoin, com US$ 400 milhões em moeda virtual?">
            <a:extLst>
              <a:ext uri="{FF2B5EF4-FFF2-40B4-BE49-F238E27FC236}">
                <a16:creationId xmlns:a16="http://schemas.microsoft.com/office/drawing/2014/main" id="{F86F1AF1-104E-45A4-95AD-2BECC0818EB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51000"/>
                    </a14:imgEffect>
                  </a14:imgLayer>
                </a14:imgProps>
              </a:ext>
              <a:ext uri="{28A0092B-C50C-407E-A947-70E740481C1C}">
                <a14:useLocalDpi xmlns:a14="http://schemas.microsoft.com/office/drawing/2010/main" val="0"/>
              </a:ext>
            </a:extLst>
          </a:blip>
          <a:srcRect t="19"/>
          <a:stretch/>
        </p:blipFill>
        <p:spPr bwMode="auto">
          <a:xfrm>
            <a:off x="1" y="0"/>
            <a:ext cx="9144000" cy="514349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a:t>
            </a:fld>
            <a:r>
              <a:rPr lang="en-US"/>
              <a:t>]</a:t>
            </a:r>
            <a:endParaRPr/>
          </a:p>
        </p:txBody>
      </p:sp>
      <p:pic>
        <p:nvPicPr>
          <p:cNvPr id="5" name="Imagem 4">
            <a:extLst>
              <a:ext uri="{FF2B5EF4-FFF2-40B4-BE49-F238E27FC236}">
                <a16:creationId xmlns:a16="http://schemas.microsoft.com/office/drawing/2014/main" id="{CE8AA6E5-8CC8-4FCC-B0C1-D3DC5D91DD8B}"/>
              </a:ext>
            </a:extLst>
          </p:cNvPr>
          <p:cNvPicPr>
            <a:picLocks noChangeAspect="1"/>
          </p:cNvPicPr>
          <p:nvPr/>
        </p:nvPicPr>
        <p:blipFill>
          <a:blip r:embed="rId4"/>
          <a:stretch>
            <a:fillRect/>
          </a:stretch>
        </p:blipFill>
        <p:spPr>
          <a:xfrm>
            <a:off x="96885" y="191768"/>
            <a:ext cx="3626029" cy="1354003"/>
          </a:xfrm>
          <a:prstGeom prst="rect">
            <a:avLst/>
          </a:prstGeom>
        </p:spPr>
      </p:pic>
      <p:sp>
        <p:nvSpPr>
          <p:cNvPr id="6" name="CaixaDeTexto 12">
            <a:extLst>
              <a:ext uri="{FF2B5EF4-FFF2-40B4-BE49-F238E27FC236}">
                <a16:creationId xmlns:a16="http://schemas.microsoft.com/office/drawing/2014/main" id="{0294B881-AC0A-4C2A-8635-21CDF00B7E46}"/>
              </a:ext>
            </a:extLst>
          </p:cNvPr>
          <p:cNvSpPr txBox="1"/>
          <p:nvPr/>
        </p:nvSpPr>
        <p:spPr>
          <a:xfrm>
            <a:off x="96885" y="1650187"/>
            <a:ext cx="3626029" cy="3046988"/>
          </a:xfrm>
          <a:prstGeom prst="rect">
            <a:avLst/>
          </a:prstGeom>
          <a:solidFill>
            <a:schemeClr val="bg1"/>
          </a:solid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2400" dirty="0">
                <a:latin typeface="Calibri" panose="020F0502020204030204" pitchFamily="34" charset="0"/>
                <a:cs typeface="Calibri" panose="020F0502020204030204" pitchFamily="34" charset="0"/>
              </a:rPr>
              <a:t>Uma versão puramente </a:t>
            </a:r>
            <a:r>
              <a:rPr lang="pt-BR" sz="2400" dirty="0" err="1">
                <a:latin typeface="Calibri" panose="020F0502020204030204" pitchFamily="34" charset="0"/>
                <a:cs typeface="Calibri" panose="020F0502020204030204" pitchFamily="34" charset="0"/>
              </a:rPr>
              <a:t>peer-to-peer</a:t>
            </a:r>
            <a:r>
              <a:rPr lang="pt-BR" sz="2400" dirty="0">
                <a:latin typeface="Calibri" panose="020F0502020204030204" pitchFamily="34" charset="0"/>
                <a:cs typeface="Calibri" panose="020F0502020204030204" pitchFamily="34" charset="0"/>
              </a:rPr>
              <a:t> de dinheiro eletrônico permitiria que pagamentos on-line fossem enviados diretamente de uma parte para outra, sem passar por uma instituição financeira. </a:t>
            </a:r>
          </a:p>
        </p:txBody>
      </p:sp>
      <p:sp>
        <p:nvSpPr>
          <p:cNvPr id="7" name="CaixaDeTexto 6">
            <a:extLst>
              <a:ext uri="{FF2B5EF4-FFF2-40B4-BE49-F238E27FC236}">
                <a16:creationId xmlns:a16="http://schemas.microsoft.com/office/drawing/2014/main" id="{996F1376-46F8-F6D6-A4BD-8E091FA3B6CF}"/>
              </a:ext>
            </a:extLst>
          </p:cNvPr>
          <p:cNvSpPr txBox="1"/>
          <p:nvPr/>
        </p:nvSpPr>
        <p:spPr>
          <a:xfrm>
            <a:off x="96886" y="4766448"/>
            <a:ext cx="2501172" cy="307777"/>
          </a:xfrm>
          <a:prstGeom prst="rect">
            <a:avLst/>
          </a:prstGeom>
          <a:noFill/>
        </p:spPr>
        <p:txBody>
          <a:bodyPr wrap="square">
            <a:spAutoFit/>
          </a:bodyPr>
          <a:lstStyle/>
          <a:p>
            <a:r>
              <a:rPr lang="pt-BR" dirty="0">
                <a:solidFill>
                  <a:schemeClr val="bg1"/>
                </a:solidFill>
              </a:rPr>
              <a:t>https://bitcoin.org/bitcoin.pdf</a:t>
            </a:r>
          </a:p>
        </p:txBody>
      </p:sp>
    </p:spTree>
    <p:extLst>
      <p:ext uri="{BB962C8B-B14F-4D97-AF65-F5344CB8AC3E}">
        <p14:creationId xmlns:p14="http://schemas.microsoft.com/office/powerpoint/2010/main" val="23680268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120</a:t>
            </a:fld>
            <a:r>
              <a:rPr lang="en-US"/>
              <a:t>]</a:t>
            </a:r>
            <a:endParaRPr/>
          </a:p>
        </p:txBody>
      </p:sp>
      <p:sp>
        <p:nvSpPr>
          <p:cNvPr id="4" name="Retângulo 3"/>
          <p:cNvSpPr/>
          <p:nvPr/>
        </p:nvSpPr>
        <p:spPr>
          <a:xfrm>
            <a:off x="419669" y="431665"/>
            <a:ext cx="5126724"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FORKS NA BLOCKCHAIN</a:t>
            </a:r>
          </a:p>
        </p:txBody>
      </p:sp>
      <p:sp>
        <p:nvSpPr>
          <p:cNvPr id="2" name="Retângulo 1"/>
          <p:cNvSpPr/>
          <p:nvPr/>
        </p:nvSpPr>
        <p:spPr>
          <a:xfrm>
            <a:off x="419669" y="1160999"/>
            <a:ext cx="8430638"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 como fazer isso na blockchain?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Lembram do consenso no nível de código?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Os códigos das blockchains são abertos, ou seja, open-</a:t>
            </a:r>
            <a:r>
              <a:rPr lang="pt-BR" sz="2400" dirty="0" err="1">
                <a:latin typeface="Calibri" panose="020F0502020204030204" pitchFamily="34" charset="0"/>
                <a:cs typeface="Calibri" panose="020F0502020204030204" pitchFamily="34" charset="0"/>
              </a:rPr>
              <a:t>source</a:t>
            </a:r>
            <a:r>
              <a:rPr lang="pt-BR" sz="2400" dirty="0">
                <a:latin typeface="Calibri" panose="020F0502020204030204" pitchFamily="34" charset="0"/>
                <a:cs typeface="Calibri" panose="020F0502020204030204" pitchFamily="34" charset="0"/>
              </a:rPr>
              <a:t>.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Os desenvolvedores podem ver uma falha ou uma melhoria e sugerir para a comunidade a correção.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Dependendo do consenso vemos um soft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ou um hard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001375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121</a:t>
            </a:fld>
            <a:r>
              <a:rPr lang="en-US"/>
              <a:t>]</a:t>
            </a:r>
            <a:endParaRPr/>
          </a:p>
        </p:txBody>
      </p:sp>
      <p:sp>
        <p:nvSpPr>
          <p:cNvPr id="2" name="Retângulo 1"/>
          <p:cNvSpPr/>
          <p:nvPr/>
        </p:nvSpPr>
        <p:spPr>
          <a:xfrm>
            <a:off x="246433" y="472386"/>
            <a:ext cx="8489004" cy="4154984"/>
          </a:xfrm>
          <a:prstGeom prst="rect">
            <a:avLst/>
          </a:prstGeom>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SOFT FORK</a:t>
            </a:r>
          </a:p>
          <a:p>
            <a:r>
              <a:rPr lang="pt-BR" sz="2400" dirty="0">
                <a:latin typeface="Calibri" panose="020F0502020204030204" pitchFamily="34" charset="0"/>
                <a:cs typeface="Calibri" panose="020F0502020204030204" pitchFamily="34" charset="0"/>
              </a:rPr>
              <a:t>Chegamos em um consenso, todos concordaram e vamos atualizar a aplicação, são coisas mais tranquilas mais operacionais.</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HARD FORK</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Quando normalmente os desenvolvedores tem atualizações em um nível de programação mais densa e para fazer essa atualização você bifurcar a rede.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Uma blockchain se transforma em duas sequências.</a:t>
            </a:r>
          </a:p>
        </p:txBody>
      </p:sp>
    </p:spTree>
    <p:extLst>
      <p:ext uri="{BB962C8B-B14F-4D97-AF65-F5344CB8AC3E}">
        <p14:creationId xmlns:p14="http://schemas.microsoft.com/office/powerpoint/2010/main" val="36859276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122</a:t>
            </a:fld>
            <a:r>
              <a:rPr lang="en-US"/>
              <a:t>]</a:t>
            </a:r>
            <a:endParaRPr/>
          </a:p>
        </p:txBody>
      </p:sp>
      <p:pic>
        <p:nvPicPr>
          <p:cNvPr id="1026" name="Picture 2" descr="Cuál es la diferencia entre un hard fork y un soft fork? | xcoin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969" y="148794"/>
            <a:ext cx="4668154" cy="4668155"/>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156298" y="4831235"/>
            <a:ext cx="4572000" cy="215444"/>
          </a:xfrm>
          <a:prstGeom prst="rect">
            <a:avLst/>
          </a:prstGeom>
        </p:spPr>
        <p:txBody>
          <a:bodyPr>
            <a:spAutoFit/>
          </a:bodyPr>
          <a:lstStyle/>
          <a:p>
            <a:r>
              <a:rPr lang="pt-BR" sz="800" dirty="0">
                <a:latin typeface="Calibri" panose="020F0502020204030204" pitchFamily="34" charset="0"/>
                <a:cs typeface="Calibri" panose="020F0502020204030204" pitchFamily="34" charset="0"/>
              </a:rPr>
              <a:t>https://xcoins.com/es/blog/cual-es-la-diferencia-entre-un-hard-fork-y-un-soft-fork/</a:t>
            </a:r>
          </a:p>
        </p:txBody>
      </p:sp>
    </p:spTree>
    <p:extLst>
      <p:ext uri="{BB962C8B-B14F-4D97-AF65-F5344CB8AC3E}">
        <p14:creationId xmlns:p14="http://schemas.microsoft.com/office/powerpoint/2010/main" val="24847032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123</a:t>
            </a:fld>
            <a:r>
              <a:rPr lang="en-US"/>
              <a:t>]</a:t>
            </a:r>
            <a:endParaRPr/>
          </a:p>
        </p:txBody>
      </p:sp>
      <p:sp>
        <p:nvSpPr>
          <p:cNvPr id="4" name="Retângulo 3"/>
          <p:cNvSpPr/>
          <p:nvPr/>
        </p:nvSpPr>
        <p:spPr>
          <a:xfrm>
            <a:off x="419669" y="386269"/>
            <a:ext cx="221086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EXEMPLO</a:t>
            </a:r>
          </a:p>
        </p:txBody>
      </p:sp>
      <p:sp>
        <p:nvSpPr>
          <p:cNvPr id="2" name="Retângulo 1"/>
          <p:cNvSpPr/>
          <p:nvPr/>
        </p:nvSpPr>
        <p:spPr>
          <a:xfrm>
            <a:off x="419669" y="1044267"/>
            <a:ext cx="7952604" cy="3416320"/>
          </a:xfrm>
          <a:prstGeom prst="rect">
            <a:avLst/>
          </a:prstGeom>
        </p:spPr>
        <p:txBody>
          <a:bodyPr wrap="square">
            <a:spAutoFit/>
          </a:bodyPr>
          <a:lstStyle/>
          <a:p>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e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Cash </a:t>
            </a:r>
          </a:p>
          <a:p>
            <a:endParaRPr lang="pt-BR" sz="2400" dirty="0">
              <a:latin typeface="Calibri" panose="020F0502020204030204" pitchFamily="34" charset="0"/>
              <a:cs typeface="Calibri" panose="020F0502020204030204" pitchFamily="34" charset="0"/>
            </a:endParaRPr>
          </a:p>
          <a:p>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Cash foi um hard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pois eles (</a:t>
            </a:r>
            <a:r>
              <a:rPr lang="pt-BR" sz="2400" dirty="0" err="1">
                <a:latin typeface="Calibri" panose="020F0502020204030204" pitchFamily="34" charset="0"/>
                <a:cs typeface="Calibri" panose="020F0502020204030204" pitchFamily="34" charset="0"/>
              </a:rPr>
              <a:t>DEVs</a:t>
            </a:r>
            <a:r>
              <a:rPr lang="pt-BR" sz="2400" dirty="0">
                <a:latin typeface="Calibri" panose="020F0502020204030204" pitchFamily="34" charset="0"/>
                <a:cs typeface="Calibri" panose="020F0502020204030204" pitchFamily="34" charset="0"/>
              </a:rPr>
              <a:t>) queriam aumentar a capacidade de armazenamento dos blocos, no entanto, não entraram em um consenso.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 rede original do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ficou a mesma e bifurcaram sendo assim a rede secundária passou a existir com a melhoria almejada.</a:t>
            </a:r>
          </a:p>
        </p:txBody>
      </p:sp>
      <p:pic>
        <p:nvPicPr>
          <p:cNvPr id="4098" name="Picture 2" descr="BT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506" y="3862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937" y="386269"/>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6230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124</a:t>
            </a:fld>
            <a:r>
              <a:rPr lang="en-US"/>
              <a:t>]</a:t>
            </a:r>
            <a:endParaRPr/>
          </a:p>
        </p:txBody>
      </p:sp>
      <p:sp>
        <p:nvSpPr>
          <p:cNvPr id="4" name="Retângulo 3"/>
          <p:cNvSpPr/>
          <p:nvPr/>
        </p:nvSpPr>
        <p:spPr>
          <a:xfrm>
            <a:off x="419669" y="431665"/>
            <a:ext cx="221086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EXEMPLO</a:t>
            </a:r>
          </a:p>
        </p:txBody>
      </p:sp>
      <p:sp>
        <p:nvSpPr>
          <p:cNvPr id="2" name="Retângulo 1"/>
          <p:cNvSpPr/>
          <p:nvPr/>
        </p:nvSpPr>
        <p:spPr>
          <a:xfrm>
            <a:off x="419669" y="1403715"/>
            <a:ext cx="7842357" cy="3046988"/>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Ethereum e Ethereum Classic.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 Ethereum Classic foi formado após um </a:t>
            </a:r>
            <a:r>
              <a:rPr lang="pt-BR" sz="2400" dirty="0" err="1">
                <a:latin typeface="Calibri" panose="020F0502020204030204" pitchFamily="34" charset="0"/>
                <a:cs typeface="Calibri" panose="020F0502020204030204" pitchFamily="34" charset="0"/>
              </a:rPr>
              <a:t>hack</a:t>
            </a:r>
            <a:r>
              <a:rPr lang="pt-BR" sz="2400" dirty="0">
                <a:latin typeface="Calibri" panose="020F0502020204030204" pitchFamily="34" charset="0"/>
                <a:cs typeface="Calibri" panose="020F0502020204030204" pitchFamily="34" charset="0"/>
              </a:rPr>
              <a:t> em 2016, quando a comunidade Ethereum discordou sobre compensar os usuários afetados na rede. A blockchain original foi dividida em duas com o Ethereum Classic permanecendo como a cadeia original “imutável” e o Ethereum continuando como um hard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sob a orientação de </a:t>
            </a:r>
            <a:r>
              <a:rPr lang="pt-BR" sz="2400" dirty="0" err="1">
                <a:latin typeface="Calibri" panose="020F0502020204030204" pitchFamily="34" charset="0"/>
                <a:cs typeface="Calibri" panose="020F0502020204030204" pitchFamily="34" charset="0"/>
              </a:rPr>
              <a:t>Vitalik</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Buterin</a:t>
            </a:r>
            <a:r>
              <a:rPr lang="pt-BR" sz="2400" dirty="0">
                <a:latin typeface="Calibri" panose="020F0502020204030204" pitchFamily="34" charset="0"/>
                <a:cs typeface="Calibri" panose="020F0502020204030204" pitchFamily="34" charset="0"/>
              </a:rPr>
              <a:t>.</a:t>
            </a:r>
          </a:p>
        </p:txBody>
      </p:sp>
      <p:pic>
        <p:nvPicPr>
          <p:cNvPr id="6146" name="Picture 2" descr="E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962" y="48080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T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303" y="480808"/>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872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125</a:t>
            </a:fld>
            <a:r>
              <a:rPr lang="en-US"/>
              <a:t>]</a:t>
            </a:r>
            <a:endParaRPr/>
          </a:p>
        </p:txBody>
      </p:sp>
      <p:sp>
        <p:nvSpPr>
          <p:cNvPr id="4" name="Retângulo 3"/>
          <p:cNvSpPr/>
          <p:nvPr/>
        </p:nvSpPr>
        <p:spPr>
          <a:xfrm>
            <a:off x="419669" y="431665"/>
            <a:ext cx="1980029"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Exemplo</a:t>
            </a:r>
          </a:p>
        </p:txBody>
      </p:sp>
      <p:sp>
        <p:nvSpPr>
          <p:cNvPr id="2" name="Retângulo 1"/>
          <p:cNvSpPr/>
          <p:nvPr/>
        </p:nvSpPr>
        <p:spPr>
          <a:xfrm>
            <a:off x="419669" y="1314704"/>
            <a:ext cx="7304093" cy="2523768"/>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Luna e Luna Classic</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Em 6 de maio de 2022, LUNA, agora LUNC (Luna Classic), começou a perder valor de forma significativa e abrupta, prejudicando assim a cobertura da UST, uma </a:t>
            </a:r>
            <a:r>
              <a:rPr lang="pt-BR" sz="2400" dirty="0" err="1">
                <a:latin typeface="Calibri" panose="020F0502020204030204" pitchFamily="34" charset="0"/>
                <a:cs typeface="Calibri" panose="020F0502020204030204" pitchFamily="34" charset="0"/>
              </a:rPr>
              <a:t>stablecoin</a:t>
            </a:r>
            <a:r>
              <a:rPr lang="pt-BR" sz="2400" dirty="0">
                <a:latin typeface="Calibri" panose="020F0502020204030204" pitchFamily="34" charset="0"/>
                <a:cs typeface="Calibri" panose="020F0502020204030204" pitchFamily="34" charset="0"/>
              </a:rPr>
              <a:t> algorítmica na qual o ecossistema foi construído.</a:t>
            </a:r>
          </a:p>
          <a:p>
            <a:endParaRPr lang="pt-BR" dirty="0"/>
          </a:p>
        </p:txBody>
      </p:sp>
      <p:pic>
        <p:nvPicPr>
          <p:cNvPr id="7172" name="Picture 4" descr="LU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400" y="48080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U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562" y="480808"/>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4592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126</a:t>
            </a:fld>
            <a:r>
              <a:rPr lang="en-US"/>
              <a:t>]</a:t>
            </a:r>
            <a:endParaRPr/>
          </a:p>
        </p:txBody>
      </p:sp>
      <p:sp>
        <p:nvSpPr>
          <p:cNvPr id="4" name="Retângulo 3"/>
          <p:cNvSpPr/>
          <p:nvPr/>
        </p:nvSpPr>
        <p:spPr>
          <a:xfrm>
            <a:off x="419669" y="1527966"/>
            <a:ext cx="4572000" cy="1938992"/>
          </a:xfrm>
          <a:prstGeom prst="rect">
            <a:avLst/>
          </a:prstGeom>
        </p:spPr>
        <p:txBody>
          <a:bodyPr>
            <a:spAutoFit/>
          </a:bodyPr>
          <a:lstStyle/>
          <a:p>
            <a:pPr marL="285750" indent="-285750">
              <a:buFont typeface="Arial" panose="020B0604020202020204" pitchFamily="34" charset="0"/>
              <a:buChar char="•"/>
            </a:pPr>
            <a:r>
              <a:rPr lang="pt-BR" sz="2400" dirty="0">
                <a:latin typeface="Calibri" panose="020F0502020204030204" pitchFamily="34" charset="0"/>
                <a:cs typeface="Calibri" panose="020F0502020204030204" pitchFamily="34" charset="0"/>
              </a:rPr>
              <a:t>Adicionar nova funcionalidade;</a:t>
            </a:r>
          </a:p>
          <a:p>
            <a:pPr marL="285750" indent="-28575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2400" dirty="0">
                <a:latin typeface="Calibri" panose="020F0502020204030204" pitchFamily="34" charset="0"/>
                <a:cs typeface="Calibri" panose="020F0502020204030204" pitchFamily="34" charset="0"/>
              </a:rPr>
              <a:t>Corrigir problemas de segurança;</a:t>
            </a:r>
          </a:p>
          <a:p>
            <a:pPr marL="285750" indent="-28575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2400" dirty="0">
                <a:latin typeface="Calibri" panose="020F0502020204030204" pitchFamily="34" charset="0"/>
                <a:cs typeface="Calibri" panose="020F0502020204030204" pitchFamily="34" charset="0"/>
              </a:rPr>
              <a:t>Transações reversas.</a:t>
            </a:r>
          </a:p>
        </p:txBody>
      </p:sp>
      <p:sp>
        <p:nvSpPr>
          <p:cNvPr id="6" name="Retângulo 5"/>
          <p:cNvSpPr/>
          <p:nvPr/>
        </p:nvSpPr>
        <p:spPr>
          <a:xfrm>
            <a:off x="419669" y="431665"/>
            <a:ext cx="7915950"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Razões para a ocorrência de um </a:t>
            </a:r>
            <a:r>
              <a:rPr lang="pt-BR" sz="4000" dirty="0" err="1">
                <a:solidFill>
                  <a:srgbClr val="EA4E60"/>
                </a:solidFill>
                <a:latin typeface="Calibri" panose="020F0502020204030204" pitchFamily="34" charset="0"/>
                <a:cs typeface="Calibri" panose="020F0502020204030204" pitchFamily="34" charset="0"/>
              </a:rPr>
              <a:t>fork</a:t>
            </a:r>
            <a:r>
              <a:rPr lang="pt-BR" sz="4000" dirty="0">
                <a:solidFill>
                  <a:srgbClr val="EA4E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079374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127</a:t>
            </a:fld>
            <a:r>
              <a:rPr lang="en-US"/>
              <a:t>]</a:t>
            </a:r>
            <a:endParaRPr/>
          </a:p>
        </p:txBody>
      </p:sp>
      <p:sp>
        <p:nvSpPr>
          <p:cNvPr id="4" name="Retângulo 3"/>
          <p:cNvSpPr/>
          <p:nvPr/>
        </p:nvSpPr>
        <p:spPr>
          <a:xfrm>
            <a:off x="419669" y="431665"/>
            <a:ext cx="2821606"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CONCLUSÃO</a:t>
            </a:r>
          </a:p>
        </p:txBody>
      </p:sp>
      <p:sp>
        <p:nvSpPr>
          <p:cNvPr id="2" name="Retângulo 1"/>
          <p:cNvSpPr/>
          <p:nvPr/>
        </p:nvSpPr>
        <p:spPr>
          <a:xfrm>
            <a:off x="419669" y="1139551"/>
            <a:ext cx="7719140"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Hard </a:t>
            </a:r>
            <a:r>
              <a:rPr lang="pt-BR" sz="2400" dirty="0" err="1">
                <a:latin typeface="Calibri" panose="020F0502020204030204" pitchFamily="34" charset="0"/>
                <a:cs typeface="Calibri" panose="020F0502020204030204" pitchFamily="34" charset="0"/>
              </a:rPr>
              <a:t>forks</a:t>
            </a:r>
            <a:r>
              <a:rPr lang="pt-BR" sz="2400" dirty="0">
                <a:latin typeface="Calibri" panose="020F0502020204030204" pitchFamily="34" charset="0"/>
                <a:cs typeface="Calibri" panose="020F0502020204030204" pitchFamily="34" charset="0"/>
              </a:rPr>
              <a:t> geralmente envolvem brigas, no entanto, podem ser bons caso tenha consenso para melhoria do protocolo.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redes são muito parecidas e acabam se tornando "concorrentes".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 caso a comunidade não acompanhe e não utilize se desperta o risco do ataque de 51%. Significa que um grupo ou indivíduo tem controle majoritário do poder de computação da rede blockchain.</a:t>
            </a:r>
          </a:p>
        </p:txBody>
      </p:sp>
    </p:spTree>
    <p:extLst>
      <p:ext uri="{BB962C8B-B14F-4D97-AF65-F5344CB8AC3E}">
        <p14:creationId xmlns:p14="http://schemas.microsoft.com/office/powerpoint/2010/main" val="2002658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LAYERS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23139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9E91A6E-75F2-2190-BF5C-9E170F0B9E3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129</a:t>
            </a:fld>
            <a:r>
              <a:rPr lang="en-US"/>
              <a:t>]</a:t>
            </a:r>
            <a:endParaRPr/>
          </a:p>
        </p:txBody>
      </p:sp>
      <p:sp>
        <p:nvSpPr>
          <p:cNvPr id="5" name="CaixaDeTexto 4">
            <a:extLst>
              <a:ext uri="{FF2B5EF4-FFF2-40B4-BE49-F238E27FC236}">
                <a16:creationId xmlns:a16="http://schemas.microsoft.com/office/drawing/2014/main" id="{03BE9F17-7C67-9B98-2E65-EB47BBB73E29}"/>
              </a:ext>
            </a:extLst>
          </p:cNvPr>
          <p:cNvSpPr txBox="1"/>
          <p:nvPr/>
        </p:nvSpPr>
        <p:spPr>
          <a:xfrm>
            <a:off x="2079413" y="1971585"/>
            <a:ext cx="5347547" cy="1200329"/>
          </a:xfrm>
          <a:prstGeom prst="rect">
            <a:avLst/>
          </a:prstGeom>
          <a:noFill/>
        </p:spPr>
        <p:txBody>
          <a:bodyPr wrap="square">
            <a:spAutoFit/>
          </a:bodyPr>
          <a:lstStyle/>
          <a:p>
            <a:pPr algn="ctr"/>
            <a:r>
              <a:rPr lang="pt-BR" sz="2400" dirty="0">
                <a:latin typeface="Calibri" panose="020F0502020204030204" pitchFamily="34" charset="0"/>
                <a:cs typeface="Calibri" panose="020F0502020204030204" pitchFamily="34" charset="0"/>
              </a:rPr>
              <a:t>As </a:t>
            </a:r>
            <a:r>
              <a:rPr lang="pt-BR" sz="2400" dirty="0" err="1">
                <a:latin typeface="Calibri" panose="020F0502020204030204" pitchFamily="34" charset="0"/>
                <a:cs typeface="Calibri" panose="020F0502020204030204" pitchFamily="34" charset="0"/>
              </a:rPr>
              <a:t>layers</a:t>
            </a:r>
            <a:r>
              <a:rPr lang="pt-BR" sz="2400" dirty="0">
                <a:latin typeface="Calibri" panose="020F0502020204030204" pitchFamily="34" charset="0"/>
                <a:cs typeface="Calibri" panose="020F0502020204030204" pitchFamily="34" charset="0"/>
              </a:rPr>
              <a:t> (camadas) estão surgindo para contornar o grande trilema das </a:t>
            </a:r>
            <a:r>
              <a:rPr lang="pt-BR" sz="2400" dirty="0" err="1">
                <a:latin typeface="Calibri" panose="020F0502020204030204" pitchFamily="34" charset="0"/>
                <a:cs typeface="Calibri" panose="020F0502020204030204" pitchFamily="34" charset="0"/>
              </a:rPr>
              <a:t>blockchains</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4726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a:t>
            </a:fld>
            <a:r>
              <a:rPr lang="en-US"/>
              <a:t>]</a:t>
            </a:r>
            <a:endParaRPr/>
          </a:p>
        </p:txBody>
      </p:sp>
      <p:sp>
        <p:nvSpPr>
          <p:cNvPr id="5"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Gasto</a:t>
            </a:r>
            <a:r>
              <a:rPr lang="en-US" sz="4000" b="1" dirty="0">
                <a:solidFill>
                  <a:srgbClr val="EA4E60"/>
                </a:solidFill>
                <a:latin typeface="Century Gothic"/>
                <a:ea typeface="Century Gothic"/>
                <a:cs typeface="Century Gothic"/>
                <a:sym typeface="Century Gothic"/>
              </a:rPr>
              <a:t> Duplo</a:t>
            </a:r>
            <a:endParaRPr sz="4000" b="0" i="0" u="none" strike="noStrike" cap="none" dirty="0">
              <a:solidFill>
                <a:srgbClr val="EA4E60"/>
              </a:solidFill>
              <a:latin typeface="Century Gothic"/>
              <a:ea typeface="Century Gothic"/>
              <a:cs typeface="Century Gothic"/>
              <a:sym typeface="Century Gothic"/>
            </a:endParaRPr>
          </a:p>
        </p:txBody>
      </p:sp>
      <p:sp>
        <p:nvSpPr>
          <p:cNvPr id="6" name="Retângulo 5"/>
          <p:cNvSpPr/>
          <p:nvPr/>
        </p:nvSpPr>
        <p:spPr>
          <a:xfrm>
            <a:off x="565525" y="1530331"/>
            <a:ext cx="8411561" cy="341632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Gastar duas vezes significa gastar o mesmo dinheiro duas vezes. Com dinheiro físico, como moedas e notas, isso simplesmente não é possível e, portanto, não é um problema.</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No sistema bancário tradicional, transações podem ser revertidas se ocorrer uma disputa.</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 blockchain fornece uma maneira de todos os nós estarem cientes de todas as transações.</a:t>
            </a:r>
          </a:p>
        </p:txBody>
      </p:sp>
    </p:spTree>
    <p:extLst>
      <p:ext uri="{BB962C8B-B14F-4D97-AF65-F5344CB8AC3E}">
        <p14:creationId xmlns:p14="http://schemas.microsoft.com/office/powerpoint/2010/main" val="24879708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130</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734880" y="620481"/>
            <a:ext cx="1674240" cy="369332"/>
          </a:xfrm>
          <a:prstGeom prst="rect">
            <a:avLst/>
          </a:prstGeom>
          <a:noFill/>
        </p:spPr>
        <p:txBody>
          <a:bodyPr wrap="square" rtlCol="0">
            <a:spAutoFit/>
          </a:bodyPr>
          <a:lstStyle/>
          <a:p>
            <a:r>
              <a:rPr lang="pt-BR" sz="1800" u="sng" dirty="0">
                <a:solidFill>
                  <a:srgbClr val="92D050"/>
                </a:solidFill>
                <a:latin typeface="Calibri" panose="020F0502020204030204" pitchFamily="34" charset="0"/>
                <a:cs typeface="Calibri" panose="020F0502020204030204" pitchFamily="34" charset="0"/>
              </a:rPr>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latin typeface="Calibri" panose="020F0502020204030204" pitchFamily="34" charset="0"/>
                <a:cs typeface="Calibri" panose="020F0502020204030204" pitchFamily="34" charset="0"/>
              </a:rPr>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latin typeface="Calibri" panose="020F0502020204030204" pitchFamily="34" charset="0"/>
                <a:cs typeface="Calibri" panose="020F0502020204030204" pitchFamily="34" charset="0"/>
              </a:rPr>
              <a:t>Descentralização</a:t>
            </a:r>
          </a:p>
        </p:txBody>
      </p:sp>
      <p:sp>
        <p:nvSpPr>
          <p:cNvPr id="8" name="CaixaDeTexto 7">
            <a:extLst>
              <a:ext uri="{FF2B5EF4-FFF2-40B4-BE49-F238E27FC236}">
                <a16:creationId xmlns:a16="http://schemas.microsoft.com/office/drawing/2014/main" id="{F192A3B9-21A4-B4D2-67DB-AEA6F18B38B2}"/>
              </a:ext>
            </a:extLst>
          </p:cNvPr>
          <p:cNvSpPr txBox="1"/>
          <p:nvPr/>
        </p:nvSpPr>
        <p:spPr>
          <a:xfrm>
            <a:off x="254001" y="2235633"/>
            <a:ext cx="3410372" cy="523220"/>
          </a:xfrm>
          <a:prstGeom prst="rect">
            <a:avLst/>
          </a:prstGeom>
          <a:noFill/>
        </p:spPr>
        <p:txBody>
          <a:bodyPr wrap="square">
            <a:spAutoFit/>
          </a:bodyPr>
          <a:lstStyle/>
          <a:p>
            <a:r>
              <a:rPr lang="pt-BR" dirty="0" err="1">
                <a:latin typeface="Calibri" panose="020F0502020204030204" pitchFamily="34" charset="0"/>
                <a:cs typeface="Calibri" panose="020F0502020204030204" pitchFamily="34" charset="0"/>
              </a:rPr>
              <a:t>VisaNet</a:t>
            </a:r>
            <a:r>
              <a:rPr lang="pt-BR" dirty="0">
                <a:latin typeface="Calibri" panose="020F0502020204030204" pitchFamily="34" charset="0"/>
                <a:cs typeface="Calibri" panose="020F0502020204030204" pitchFamily="34" charset="0"/>
              </a:rPr>
              <a:t> = 20.000 transações por segundo.</a:t>
            </a:r>
          </a:p>
          <a:p>
            <a:r>
              <a:rPr lang="pt-BR" dirty="0">
                <a:latin typeface="Calibri" panose="020F0502020204030204" pitchFamily="34" charset="0"/>
                <a:cs typeface="Calibri" panose="020F0502020204030204" pitchFamily="34" charset="0"/>
              </a:rPr>
              <a:t>Bitcoin = 7 transações por segundo.</a:t>
            </a:r>
          </a:p>
        </p:txBody>
      </p:sp>
    </p:spTree>
    <p:extLst>
      <p:ext uri="{BB962C8B-B14F-4D97-AF65-F5344CB8AC3E}">
        <p14:creationId xmlns:p14="http://schemas.microsoft.com/office/powerpoint/2010/main" val="8663640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C193CC-FB45-2718-BBBD-7B096855BC1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131</a:t>
            </a:fld>
            <a:r>
              <a:rPr lang="en-US"/>
              <a:t>]</a:t>
            </a:r>
            <a:endParaRPr/>
          </a:p>
        </p:txBody>
      </p:sp>
      <p:sp>
        <p:nvSpPr>
          <p:cNvPr id="4" name="Retângulo 3">
            <a:extLst>
              <a:ext uri="{FF2B5EF4-FFF2-40B4-BE49-F238E27FC236}">
                <a16:creationId xmlns:a16="http://schemas.microsoft.com/office/drawing/2014/main" id="{D581840B-10D4-7784-CC83-E983376F38E2}"/>
              </a:ext>
            </a:extLst>
          </p:cNvPr>
          <p:cNvSpPr/>
          <p:nvPr/>
        </p:nvSpPr>
        <p:spPr>
          <a:xfrm>
            <a:off x="419669" y="431665"/>
            <a:ext cx="3946914"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a:t>
            </a:r>
            <a:r>
              <a:rPr lang="pt-BR" sz="4000" dirty="0" err="1">
                <a:solidFill>
                  <a:srgbClr val="EA4E60"/>
                </a:solidFill>
                <a:latin typeface="Calibri" panose="020F0502020204030204" pitchFamily="34" charset="0"/>
                <a:cs typeface="Calibri" panose="020F0502020204030204" pitchFamily="34" charset="0"/>
              </a:rPr>
              <a:t>Layers</a:t>
            </a:r>
            <a:r>
              <a:rPr lang="pt-BR" sz="4000" dirty="0">
                <a:solidFill>
                  <a:srgbClr val="EA4E60"/>
                </a:solidFill>
                <a:latin typeface="Calibri" panose="020F0502020204030204" pitchFamily="34" charset="0"/>
                <a:cs typeface="Calibri" panose="020F0502020204030204" pitchFamily="34" charset="0"/>
              </a:rPr>
              <a:t>?</a:t>
            </a:r>
          </a:p>
        </p:txBody>
      </p:sp>
      <p:pic>
        <p:nvPicPr>
          <p:cNvPr id="2050" name="Picture 2" descr="Conhecendo as Camadas da Terra">
            <a:extLst>
              <a:ext uri="{FF2B5EF4-FFF2-40B4-BE49-F238E27FC236}">
                <a16:creationId xmlns:a16="http://schemas.microsoft.com/office/drawing/2014/main" id="{FEC2411A-DE57-F4B3-B260-29E61C7DE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228" y="1036319"/>
            <a:ext cx="4847530" cy="375595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4B7DAF35-D005-0604-322E-89435F26EA40}"/>
              </a:ext>
            </a:extLst>
          </p:cNvPr>
          <p:cNvSpPr txBox="1"/>
          <p:nvPr/>
        </p:nvSpPr>
        <p:spPr>
          <a:xfrm>
            <a:off x="2711027" y="4566811"/>
            <a:ext cx="2949786" cy="215444"/>
          </a:xfrm>
          <a:prstGeom prst="rect">
            <a:avLst/>
          </a:prstGeom>
          <a:noFill/>
        </p:spPr>
        <p:txBody>
          <a:bodyPr wrap="square">
            <a:spAutoFit/>
          </a:bodyPr>
          <a:lstStyle/>
          <a:p>
            <a:r>
              <a:rPr lang="pt-BR" sz="800" dirty="0"/>
              <a:t>https://infoenem.com.br/conhecendo-as-camadas-da-terra/</a:t>
            </a:r>
          </a:p>
        </p:txBody>
      </p:sp>
    </p:spTree>
    <p:extLst>
      <p:ext uri="{BB962C8B-B14F-4D97-AF65-F5344CB8AC3E}">
        <p14:creationId xmlns:p14="http://schemas.microsoft.com/office/powerpoint/2010/main" val="28397145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C193CC-FB45-2718-BBBD-7B096855BC1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132</a:t>
            </a:fld>
            <a:r>
              <a:rPr lang="en-US"/>
              <a:t>]</a:t>
            </a:r>
            <a:endParaRPr/>
          </a:p>
        </p:txBody>
      </p:sp>
      <p:pic>
        <p:nvPicPr>
          <p:cNvPr id="2050" name="Picture 2" descr="Conhecendo as Camadas da Terra">
            <a:extLst>
              <a:ext uri="{FF2B5EF4-FFF2-40B4-BE49-F238E27FC236}">
                <a16:creationId xmlns:a16="http://schemas.microsoft.com/office/drawing/2014/main" id="{FEC2411A-DE57-F4B3-B260-29E61C7DE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748" y="40644"/>
            <a:ext cx="6582425" cy="510018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CE5A3F2C-6A05-C051-1A94-73D91522599E}"/>
              </a:ext>
            </a:extLst>
          </p:cNvPr>
          <p:cNvSpPr/>
          <p:nvPr/>
        </p:nvSpPr>
        <p:spPr>
          <a:xfrm>
            <a:off x="4135120" y="2214884"/>
            <a:ext cx="392853" cy="28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L0</a:t>
            </a:r>
          </a:p>
        </p:txBody>
      </p:sp>
      <p:sp>
        <p:nvSpPr>
          <p:cNvPr id="9" name="Retângulo 8">
            <a:extLst>
              <a:ext uri="{FF2B5EF4-FFF2-40B4-BE49-F238E27FC236}">
                <a16:creationId xmlns:a16="http://schemas.microsoft.com/office/drawing/2014/main" id="{21A3FC18-F3F2-402C-B208-ACB0F6BAEA7C}"/>
              </a:ext>
            </a:extLst>
          </p:cNvPr>
          <p:cNvSpPr/>
          <p:nvPr/>
        </p:nvSpPr>
        <p:spPr>
          <a:xfrm>
            <a:off x="4135120" y="1419017"/>
            <a:ext cx="392853" cy="28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L1</a:t>
            </a:r>
          </a:p>
        </p:txBody>
      </p:sp>
      <p:sp>
        <p:nvSpPr>
          <p:cNvPr id="10" name="Retângulo 9">
            <a:extLst>
              <a:ext uri="{FF2B5EF4-FFF2-40B4-BE49-F238E27FC236}">
                <a16:creationId xmlns:a16="http://schemas.microsoft.com/office/drawing/2014/main" id="{B624D023-B30D-5B62-B9BF-0F89FCEA4AFC}"/>
              </a:ext>
            </a:extLst>
          </p:cNvPr>
          <p:cNvSpPr/>
          <p:nvPr/>
        </p:nvSpPr>
        <p:spPr>
          <a:xfrm>
            <a:off x="4135120" y="892390"/>
            <a:ext cx="392853"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L2</a:t>
            </a:r>
          </a:p>
        </p:txBody>
      </p:sp>
      <p:sp>
        <p:nvSpPr>
          <p:cNvPr id="12" name="Retângulo 11">
            <a:extLst>
              <a:ext uri="{FF2B5EF4-FFF2-40B4-BE49-F238E27FC236}">
                <a16:creationId xmlns:a16="http://schemas.microsoft.com/office/drawing/2014/main" id="{DC2D67D6-6C43-D8DE-881F-CD97D618F20C}"/>
              </a:ext>
            </a:extLst>
          </p:cNvPr>
          <p:cNvSpPr/>
          <p:nvPr/>
        </p:nvSpPr>
        <p:spPr>
          <a:xfrm>
            <a:off x="4135120" y="381003"/>
            <a:ext cx="392853"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L3</a:t>
            </a:r>
          </a:p>
        </p:txBody>
      </p:sp>
      <p:sp>
        <p:nvSpPr>
          <p:cNvPr id="13" name="Retângulo 12">
            <a:extLst>
              <a:ext uri="{FF2B5EF4-FFF2-40B4-BE49-F238E27FC236}">
                <a16:creationId xmlns:a16="http://schemas.microsoft.com/office/drawing/2014/main" id="{E9B0FCAA-49CF-012A-968D-7A797DCF18CC}"/>
              </a:ext>
            </a:extLst>
          </p:cNvPr>
          <p:cNvSpPr/>
          <p:nvPr/>
        </p:nvSpPr>
        <p:spPr>
          <a:xfrm>
            <a:off x="94827" y="3447627"/>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L0 – Network</a:t>
            </a:r>
          </a:p>
        </p:txBody>
      </p:sp>
      <p:sp>
        <p:nvSpPr>
          <p:cNvPr id="14" name="Retângulo 13">
            <a:extLst>
              <a:ext uri="{FF2B5EF4-FFF2-40B4-BE49-F238E27FC236}">
                <a16:creationId xmlns:a16="http://schemas.microsoft.com/office/drawing/2014/main" id="{835B0E3F-9536-5788-AFC3-E0A48F60E0E1}"/>
              </a:ext>
            </a:extLst>
          </p:cNvPr>
          <p:cNvSpPr/>
          <p:nvPr/>
        </p:nvSpPr>
        <p:spPr>
          <a:xfrm>
            <a:off x="94827" y="3830320"/>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L1 – Plataforma Blockchain</a:t>
            </a:r>
          </a:p>
        </p:txBody>
      </p:sp>
      <p:sp>
        <p:nvSpPr>
          <p:cNvPr id="15" name="Retângulo 14">
            <a:extLst>
              <a:ext uri="{FF2B5EF4-FFF2-40B4-BE49-F238E27FC236}">
                <a16:creationId xmlns:a16="http://schemas.microsoft.com/office/drawing/2014/main" id="{695B5F63-18AA-9665-5CB8-C90F573600A5}"/>
              </a:ext>
            </a:extLst>
          </p:cNvPr>
          <p:cNvSpPr/>
          <p:nvPr/>
        </p:nvSpPr>
        <p:spPr>
          <a:xfrm>
            <a:off x="94827" y="4213013"/>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L2 – Protocolos   </a:t>
            </a:r>
          </a:p>
        </p:txBody>
      </p:sp>
      <p:sp>
        <p:nvSpPr>
          <p:cNvPr id="16" name="Retângulo 15">
            <a:extLst>
              <a:ext uri="{FF2B5EF4-FFF2-40B4-BE49-F238E27FC236}">
                <a16:creationId xmlns:a16="http://schemas.microsoft.com/office/drawing/2014/main" id="{DCDC738C-BF00-E54A-501A-80E540A7C047}"/>
              </a:ext>
            </a:extLst>
          </p:cNvPr>
          <p:cNvSpPr/>
          <p:nvPr/>
        </p:nvSpPr>
        <p:spPr>
          <a:xfrm>
            <a:off x="94827" y="4597451"/>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L3 - Aplicações </a:t>
            </a:r>
          </a:p>
        </p:txBody>
      </p:sp>
    </p:spTree>
    <p:extLst>
      <p:ext uri="{BB962C8B-B14F-4D97-AF65-F5344CB8AC3E}">
        <p14:creationId xmlns:p14="http://schemas.microsoft.com/office/powerpoint/2010/main" val="1067595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licativo&#10;&#10;Descrição gerada automaticamente com confiança baixa">
            <a:extLst>
              <a:ext uri="{FF2B5EF4-FFF2-40B4-BE49-F238E27FC236}">
                <a16:creationId xmlns:a16="http://schemas.microsoft.com/office/drawing/2014/main" id="{4ABF7FB1-7AE8-20F5-4E67-74D9BE3033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49"/>
            <a:ext cx="9144000" cy="5143500"/>
          </a:xfrm>
          <a:prstGeom prst="rect">
            <a:avLst/>
          </a:prstGeom>
          <a:solidFill>
            <a:srgbClr val="FFFFFF"/>
          </a:solidFill>
        </p:spPr>
      </p:pic>
      <p:sp>
        <p:nvSpPr>
          <p:cNvPr id="3" name="Espaço Reservado para Número de Slide 2" hidden="1">
            <a:extLst>
              <a:ext uri="{FF2B5EF4-FFF2-40B4-BE49-F238E27FC236}">
                <a16:creationId xmlns:a16="http://schemas.microsoft.com/office/drawing/2014/main" id="{8D022B00-823A-47AA-2176-2C6A0E329912}"/>
              </a:ext>
            </a:extLst>
          </p:cNvPr>
          <p:cNvSpPr>
            <a:spLocks noGrp="1"/>
          </p:cNvSpPr>
          <p:nvPr>
            <p:ph type="sldNum" idx="12"/>
          </p:nvPr>
        </p:nvSpPr>
        <p:spPr/>
        <p:txBody>
          <a:bodyPr/>
          <a:lstStyle/>
          <a:p>
            <a:pPr marL="0" lvl="0" indent="0" algn="r" rtl="0">
              <a:spcBef>
                <a:spcPts val="0"/>
              </a:spcBef>
              <a:spcAft>
                <a:spcPts val="600"/>
              </a:spcAft>
              <a:buNone/>
            </a:pPr>
            <a:r>
              <a:rPr lang="en-US"/>
              <a:t>[</a:t>
            </a:r>
            <a:fld id="{00000000-1234-1234-1234-123412341234}" type="slidenum">
              <a:rPr lang="en-US" smtClean="0">
                <a:solidFill>
                  <a:srgbClr val="EA4E60"/>
                </a:solidFill>
              </a:rPr>
              <a:pPr marL="0" lvl="0" indent="0" algn="r" rtl="0">
                <a:spcBef>
                  <a:spcPts val="0"/>
                </a:spcBef>
                <a:spcAft>
                  <a:spcPts val="600"/>
                </a:spcAft>
                <a:buNone/>
              </a:pPr>
              <a:t>133</a:t>
            </a:fld>
            <a:r>
              <a:rPr lang="en-US"/>
              <a:t>]</a:t>
            </a:r>
            <a:endParaRPr lang="pt-BR"/>
          </a:p>
        </p:txBody>
      </p:sp>
      <p:sp>
        <p:nvSpPr>
          <p:cNvPr id="5" name="CaixaDeTexto 4">
            <a:extLst>
              <a:ext uri="{FF2B5EF4-FFF2-40B4-BE49-F238E27FC236}">
                <a16:creationId xmlns:a16="http://schemas.microsoft.com/office/drawing/2014/main" id="{B5662BF0-B120-46AB-4988-F0F6589FF2CB}"/>
              </a:ext>
            </a:extLst>
          </p:cNvPr>
          <p:cNvSpPr txBox="1"/>
          <p:nvPr/>
        </p:nvSpPr>
        <p:spPr>
          <a:xfrm>
            <a:off x="355600" y="4835674"/>
            <a:ext cx="4572000" cy="215444"/>
          </a:xfrm>
          <a:prstGeom prst="rect">
            <a:avLst/>
          </a:prstGeom>
          <a:noFill/>
        </p:spPr>
        <p:txBody>
          <a:bodyPr wrap="square">
            <a:spAutoFit/>
          </a:bodyPr>
          <a:lstStyle/>
          <a:p>
            <a:r>
              <a:rPr lang="pt-BR" sz="800" dirty="0">
                <a:solidFill>
                  <a:schemeClr val="bg1"/>
                </a:solidFill>
              </a:rPr>
              <a:t>https://ospreyfunds.io/newsletter/layersofcryptoverse/</a:t>
            </a:r>
          </a:p>
        </p:txBody>
      </p:sp>
    </p:spTree>
    <p:extLst>
      <p:ext uri="{BB962C8B-B14F-4D97-AF65-F5344CB8AC3E}">
        <p14:creationId xmlns:p14="http://schemas.microsoft.com/office/powerpoint/2010/main" val="988828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3C3B6D4-8472-11E5-F955-267F83D97726}"/>
              </a:ext>
            </a:extLst>
          </p:cNvPr>
          <p:cNvSpPr>
            <a:spLocks noGrp="1"/>
          </p:cNvSpPr>
          <p:nvPr>
            <p:ph type="sldNum" sz="quarter" idx="12"/>
          </p:nvPr>
        </p:nvSpPr>
        <p:spPr/>
        <p:txBody>
          <a:bodyPr/>
          <a:lstStyle/>
          <a:p>
            <a:fld id="{21BEC332-9A5A-4E74-8F70-87FA9DDC2C7B}" type="slidenum">
              <a:rPr lang="pt-BR" smtClean="0"/>
              <a:t>134</a:t>
            </a:fld>
            <a:endParaRPr lang="pt-BR"/>
          </a:p>
        </p:txBody>
      </p:sp>
      <p:sp>
        <p:nvSpPr>
          <p:cNvPr id="5" name="Retângulo 4">
            <a:extLst>
              <a:ext uri="{FF2B5EF4-FFF2-40B4-BE49-F238E27FC236}">
                <a16:creationId xmlns:a16="http://schemas.microsoft.com/office/drawing/2014/main" id="{B4E8071B-AD6B-7FC5-0697-F340922BE107}"/>
              </a:ext>
            </a:extLst>
          </p:cNvPr>
          <p:cNvSpPr/>
          <p:nvPr/>
        </p:nvSpPr>
        <p:spPr>
          <a:xfrm>
            <a:off x="419669" y="431665"/>
            <a:ext cx="231826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Conclusão</a:t>
            </a:r>
          </a:p>
        </p:txBody>
      </p:sp>
      <p:sp>
        <p:nvSpPr>
          <p:cNvPr id="6" name="CaixaDeTexto 5">
            <a:extLst>
              <a:ext uri="{FF2B5EF4-FFF2-40B4-BE49-F238E27FC236}">
                <a16:creationId xmlns:a16="http://schemas.microsoft.com/office/drawing/2014/main" id="{4EB58820-4D68-34B4-28AC-237039AF9408}"/>
              </a:ext>
            </a:extLst>
          </p:cNvPr>
          <p:cNvSpPr txBox="1"/>
          <p:nvPr/>
        </p:nvSpPr>
        <p:spPr>
          <a:xfrm>
            <a:off x="609599" y="1347893"/>
            <a:ext cx="7177791" cy="1569660"/>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As camadas ainda são soluções em desenvolvimento.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Escalabilidade é um gargalo ainda para adoção em massa.  </a:t>
            </a:r>
          </a:p>
        </p:txBody>
      </p:sp>
    </p:spTree>
    <p:extLst>
      <p:ext uri="{BB962C8B-B14F-4D97-AF65-F5344CB8AC3E}">
        <p14:creationId xmlns:p14="http://schemas.microsoft.com/office/powerpoint/2010/main" val="1407902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ROLLUPS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9085931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E5B4AF2-9A4D-E279-B4A9-459C63AB881B}"/>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136</a:t>
            </a:fld>
            <a:r>
              <a:rPr lang="en-US"/>
              <a:t>]</a:t>
            </a:r>
            <a:endParaRPr/>
          </a:p>
        </p:txBody>
      </p:sp>
      <p:pic>
        <p:nvPicPr>
          <p:cNvPr id="9218" name="Picture 2" descr="Governo estuda novo modelo de contrato para baratear pedágio">
            <a:extLst>
              <a:ext uri="{FF2B5EF4-FFF2-40B4-BE49-F238E27FC236}">
                <a16:creationId xmlns:a16="http://schemas.microsoft.com/office/drawing/2014/main" id="{DF3066A0-5B0E-E70F-C25A-F969F2E09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505" y="1088722"/>
            <a:ext cx="5812458" cy="32695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3893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6B73CA3-05EE-39EC-770D-1D0DBE8FF2B6}"/>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137</a:t>
            </a:fld>
            <a:r>
              <a:rPr lang="en-US"/>
              <a:t>]</a:t>
            </a:r>
            <a:endParaRPr/>
          </a:p>
        </p:txBody>
      </p:sp>
      <p:sp>
        <p:nvSpPr>
          <p:cNvPr id="5" name="CaixaDeTexto 4">
            <a:extLst>
              <a:ext uri="{FF2B5EF4-FFF2-40B4-BE49-F238E27FC236}">
                <a16:creationId xmlns:a16="http://schemas.microsoft.com/office/drawing/2014/main" id="{863B732B-244A-8014-6402-724D46215F67}"/>
              </a:ext>
            </a:extLst>
          </p:cNvPr>
          <p:cNvSpPr txBox="1"/>
          <p:nvPr/>
        </p:nvSpPr>
        <p:spPr>
          <a:xfrm>
            <a:off x="1079292" y="1759272"/>
            <a:ext cx="6985416" cy="1938992"/>
          </a:xfrm>
          <a:prstGeom prst="rect">
            <a:avLst/>
          </a:prstGeom>
          <a:noFill/>
        </p:spPr>
        <p:txBody>
          <a:bodyPr wrap="square">
            <a:spAutoFit/>
          </a:bodyPr>
          <a:lstStyle/>
          <a:p>
            <a:pPr algn="ctr"/>
            <a:r>
              <a:rPr lang="pt-BR" sz="2400" b="0" i="0" dirty="0">
                <a:solidFill>
                  <a:srgbClr val="262626"/>
                </a:solidFill>
                <a:effectLst/>
                <a:latin typeface="Calibri" panose="020F0502020204030204" pitchFamily="34" charset="0"/>
                <a:cs typeface="Calibri" panose="020F0502020204030204" pitchFamily="34" charset="0"/>
              </a:rPr>
              <a:t>São protocolos de </a:t>
            </a:r>
            <a:r>
              <a:rPr lang="pt-BR" sz="2400" b="0" i="0" dirty="0">
                <a:solidFill>
                  <a:srgbClr val="EA4E60"/>
                </a:solidFill>
                <a:effectLst/>
                <a:latin typeface="Calibri" panose="020F0502020204030204" pitchFamily="34" charset="0"/>
                <a:cs typeface="Calibri" panose="020F0502020204030204" pitchFamily="34" charset="0"/>
              </a:rPr>
              <a:t>camada 2 (</a:t>
            </a:r>
            <a:r>
              <a:rPr lang="pt-BR" sz="2400" b="0" i="0" dirty="0" err="1">
                <a:solidFill>
                  <a:srgbClr val="EA4E60"/>
                </a:solidFill>
                <a:effectLst/>
                <a:latin typeface="Calibri" panose="020F0502020204030204" pitchFamily="34" charset="0"/>
                <a:cs typeface="Calibri" panose="020F0502020204030204" pitchFamily="34" charset="0"/>
              </a:rPr>
              <a:t>Layer</a:t>
            </a:r>
            <a:r>
              <a:rPr lang="pt-BR" sz="2400" b="0" i="0" dirty="0">
                <a:solidFill>
                  <a:srgbClr val="EA4E60"/>
                </a:solidFill>
                <a:effectLst/>
                <a:latin typeface="Calibri" panose="020F0502020204030204" pitchFamily="34" charset="0"/>
                <a:cs typeface="Calibri" panose="020F0502020204030204" pitchFamily="34" charset="0"/>
              </a:rPr>
              <a:t> 2) </a:t>
            </a:r>
            <a:r>
              <a:rPr lang="pt-BR" sz="2400" b="0" i="0" dirty="0">
                <a:solidFill>
                  <a:srgbClr val="262626"/>
                </a:solidFill>
                <a:effectLst/>
                <a:latin typeface="Calibri" panose="020F0502020204030204" pitchFamily="34" charset="0"/>
                <a:cs typeface="Calibri" panose="020F0502020204030204" pitchFamily="34" charset="0"/>
              </a:rPr>
              <a:t>na blockchain da Ethereum que ajudam a processar transações separadamente da rede principal para </a:t>
            </a:r>
            <a:r>
              <a:rPr lang="pt-BR" sz="2400" b="0" i="0" dirty="0">
                <a:solidFill>
                  <a:srgbClr val="EA4E60"/>
                </a:solidFill>
                <a:effectLst/>
                <a:latin typeface="Calibri" panose="020F0502020204030204" pitchFamily="34" charset="0"/>
                <a:cs typeface="Calibri" panose="020F0502020204030204" pitchFamily="34" charset="0"/>
              </a:rPr>
              <a:t>aumentar a velocidade (escala) </a:t>
            </a:r>
            <a:r>
              <a:rPr lang="pt-BR" sz="2400" b="0" i="0" dirty="0">
                <a:solidFill>
                  <a:srgbClr val="262626"/>
                </a:solidFill>
                <a:effectLst/>
                <a:latin typeface="Calibri" panose="020F0502020204030204" pitchFamily="34" charset="0"/>
                <a:cs typeface="Calibri" panose="020F0502020204030204" pitchFamily="34" charset="0"/>
              </a:rPr>
              <a:t>e </a:t>
            </a:r>
            <a:r>
              <a:rPr lang="pt-BR" sz="2400" b="0" i="0" dirty="0">
                <a:solidFill>
                  <a:srgbClr val="EA4E60"/>
                </a:solidFill>
                <a:effectLst/>
                <a:latin typeface="Calibri" panose="020F0502020204030204" pitchFamily="34" charset="0"/>
                <a:cs typeface="Calibri" panose="020F0502020204030204" pitchFamily="34" charset="0"/>
              </a:rPr>
              <a:t>reduzir os custos de transaç</a:t>
            </a:r>
            <a:r>
              <a:rPr lang="pt-BR" sz="2400" dirty="0">
                <a:solidFill>
                  <a:srgbClr val="EA4E60"/>
                </a:solidFill>
                <a:latin typeface="Calibri" panose="020F0502020204030204" pitchFamily="34" charset="0"/>
                <a:cs typeface="Calibri" panose="020F0502020204030204" pitchFamily="34" charset="0"/>
              </a:rPr>
              <a:t>ões (taxa)</a:t>
            </a:r>
            <a:r>
              <a:rPr lang="pt-BR" sz="2400" b="0" i="0" dirty="0">
                <a:solidFill>
                  <a:srgbClr val="EA4E60"/>
                </a:solidFill>
                <a:effectLst/>
                <a:latin typeface="Calibri" panose="020F0502020204030204" pitchFamily="34" charset="0"/>
                <a:cs typeface="Calibri" panose="020F0502020204030204" pitchFamily="34" charset="0"/>
              </a:rPr>
              <a:t>.</a:t>
            </a:r>
            <a:endParaRPr lang="pt-BR" sz="2400" dirty="0">
              <a:solidFill>
                <a:srgbClr val="EA4E60"/>
              </a:solidFill>
              <a:latin typeface="Calibri" panose="020F0502020204030204" pitchFamily="34" charset="0"/>
              <a:cs typeface="Calibri" panose="020F0502020204030204" pitchFamily="34" charset="0"/>
            </a:endParaRPr>
          </a:p>
        </p:txBody>
      </p:sp>
      <p:sp>
        <p:nvSpPr>
          <p:cNvPr id="6" name="Retângulo 5">
            <a:extLst>
              <a:ext uri="{FF2B5EF4-FFF2-40B4-BE49-F238E27FC236}">
                <a16:creationId xmlns:a16="http://schemas.microsoft.com/office/drawing/2014/main" id="{E64B6581-80A7-293D-8F19-EEC4BBACC2A4}"/>
              </a:ext>
            </a:extLst>
          </p:cNvPr>
          <p:cNvSpPr/>
          <p:nvPr/>
        </p:nvSpPr>
        <p:spPr>
          <a:xfrm>
            <a:off x="419669" y="431665"/>
            <a:ext cx="404149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a:t>
            </a:r>
            <a:r>
              <a:rPr lang="pt-BR" sz="4000" dirty="0" err="1">
                <a:solidFill>
                  <a:srgbClr val="EA4E60"/>
                </a:solidFill>
                <a:latin typeface="Calibri" panose="020F0502020204030204" pitchFamily="34" charset="0"/>
                <a:cs typeface="Calibri" panose="020F0502020204030204" pitchFamily="34" charset="0"/>
              </a:rPr>
              <a:t>rollups</a:t>
            </a:r>
            <a:r>
              <a:rPr lang="pt-BR" sz="4000" dirty="0">
                <a:solidFill>
                  <a:srgbClr val="EA4E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445855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F0D900-34C0-C405-5056-EC84C43FDD9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138</a:t>
            </a:fld>
            <a:r>
              <a:rPr lang="en-US"/>
              <a:t>]</a:t>
            </a:r>
            <a:endParaRPr/>
          </a:p>
        </p:txBody>
      </p:sp>
      <p:pic>
        <p:nvPicPr>
          <p:cNvPr id="5122" name="Picture 2" descr="Comparison of Optimistic Rollups and ZK-Rollups – What is the most  effective resolution for Layer two on Ethereum? – CoinLive">
            <a:extLst>
              <a:ext uri="{FF2B5EF4-FFF2-40B4-BE49-F238E27FC236}">
                <a16:creationId xmlns:a16="http://schemas.microsoft.com/office/drawing/2014/main" id="{A74F349D-D4A8-65EC-6A5F-1A00B51CE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153" y="430810"/>
            <a:ext cx="4388359" cy="431904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36577BD7-5AD8-15D9-74DA-E27190AEB525}"/>
              </a:ext>
            </a:extLst>
          </p:cNvPr>
          <p:cNvSpPr txBox="1"/>
          <p:nvPr/>
        </p:nvSpPr>
        <p:spPr>
          <a:xfrm>
            <a:off x="2282153" y="4777374"/>
            <a:ext cx="4572000" cy="338554"/>
          </a:xfrm>
          <a:prstGeom prst="rect">
            <a:avLst/>
          </a:prstGeom>
          <a:noFill/>
        </p:spPr>
        <p:txBody>
          <a:bodyPr wrap="square">
            <a:spAutoFit/>
          </a:bodyPr>
          <a:lstStyle/>
          <a:p>
            <a:r>
              <a:rPr lang="pt-BR" sz="800" dirty="0"/>
              <a:t>https://coinlive.me/comparison-of-optimistic-rollups-and-zk-rollups-what-is-the-best-solution-for-layer-2-on-ethereum-23020.html</a:t>
            </a:r>
          </a:p>
        </p:txBody>
      </p:sp>
      <p:cxnSp>
        <p:nvCxnSpPr>
          <p:cNvPr id="11" name="Conector de Seta Reta 10">
            <a:extLst>
              <a:ext uri="{FF2B5EF4-FFF2-40B4-BE49-F238E27FC236}">
                <a16:creationId xmlns:a16="http://schemas.microsoft.com/office/drawing/2014/main" id="{AA13F36E-BDE1-7C61-BB8A-CDD5D77A16C4}"/>
              </a:ext>
            </a:extLst>
          </p:cNvPr>
          <p:cNvCxnSpPr/>
          <p:nvPr/>
        </p:nvCxnSpPr>
        <p:spPr>
          <a:xfrm flipH="1">
            <a:off x="6258560" y="1402080"/>
            <a:ext cx="1212427" cy="196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tângulo 11">
            <a:extLst>
              <a:ext uri="{FF2B5EF4-FFF2-40B4-BE49-F238E27FC236}">
                <a16:creationId xmlns:a16="http://schemas.microsoft.com/office/drawing/2014/main" id="{3732F3DA-32D1-E6B8-F928-1520532D10FA}"/>
              </a:ext>
            </a:extLst>
          </p:cNvPr>
          <p:cNvSpPr/>
          <p:nvPr/>
        </p:nvSpPr>
        <p:spPr>
          <a:xfrm>
            <a:off x="7525173" y="1070187"/>
            <a:ext cx="1097280" cy="59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ROLLUP</a:t>
            </a:r>
          </a:p>
        </p:txBody>
      </p:sp>
    </p:spTree>
    <p:extLst>
      <p:ext uri="{BB962C8B-B14F-4D97-AF65-F5344CB8AC3E}">
        <p14:creationId xmlns:p14="http://schemas.microsoft.com/office/powerpoint/2010/main" val="1148500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2536E87-7781-2B5F-AE8B-46A3DDD5E90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139</a:t>
            </a:fld>
            <a:r>
              <a:rPr lang="en-US"/>
              <a:t>]</a:t>
            </a:r>
            <a:endParaRPr/>
          </a:p>
        </p:txBody>
      </p:sp>
      <p:sp>
        <p:nvSpPr>
          <p:cNvPr id="4" name="Retângulo 3">
            <a:extLst>
              <a:ext uri="{FF2B5EF4-FFF2-40B4-BE49-F238E27FC236}">
                <a16:creationId xmlns:a16="http://schemas.microsoft.com/office/drawing/2014/main" id="{E346F443-9CFF-8EA3-2715-7DBA66016A5A}"/>
              </a:ext>
            </a:extLst>
          </p:cNvPr>
          <p:cNvSpPr/>
          <p:nvPr/>
        </p:nvSpPr>
        <p:spPr>
          <a:xfrm>
            <a:off x="419669" y="431665"/>
            <a:ext cx="3570208"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Tipos de </a:t>
            </a:r>
            <a:r>
              <a:rPr lang="pt-BR" sz="4000" dirty="0" err="1">
                <a:solidFill>
                  <a:srgbClr val="EA4E60"/>
                </a:solidFill>
                <a:latin typeface="Calibri" panose="020F0502020204030204" pitchFamily="34" charset="0"/>
                <a:cs typeface="Calibri" panose="020F0502020204030204" pitchFamily="34" charset="0"/>
              </a:rPr>
              <a:t>Rollups</a:t>
            </a:r>
            <a:endParaRPr lang="pt-BR" sz="4000" dirty="0">
              <a:solidFill>
                <a:srgbClr val="EA4E60"/>
              </a:solidFill>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9EEABE20-01E9-5861-32E0-598FD8747F88}"/>
              </a:ext>
            </a:extLst>
          </p:cNvPr>
          <p:cNvSpPr txBox="1"/>
          <p:nvPr/>
        </p:nvSpPr>
        <p:spPr>
          <a:xfrm>
            <a:off x="419669" y="1549604"/>
            <a:ext cx="6773611" cy="1200329"/>
          </a:xfrm>
          <a:prstGeom prst="rect">
            <a:avLst/>
          </a:prstGeom>
          <a:noFill/>
        </p:spPr>
        <p:txBody>
          <a:bodyPr wrap="square">
            <a:spAutoFit/>
          </a:bodyPr>
          <a:lstStyle/>
          <a:p>
            <a:pPr algn="l" fontAlgn="base"/>
            <a:r>
              <a:rPr lang="pt-BR" sz="2400" b="1" i="0" dirty="0">
                <a:solidFill>
                  <a:srgbClr val="212121"/>
                </a:solidFill>
                <a:effectLst/>
                <a:latin typeface="Calibri" panose="020F0502020204030204" pitchFamily="34" charset="0"/>
                <a:cs typeface="Calibri" panose="020F0502020204030204" pitchFamily="34" charset="0"/>
              </a:rPr>
              <a:t>1-) </a:t>
            </a:r>
            <a:r>
              <a:rPr lang="pt-BR" sz="2400" b="1" i="0" dirty="0" err="1">
                <a:solidFill>
                  <a:srgbClr val="212121"/>
                </a:solidFill>
                <a:effectLst/>
                <a:latin typeface="Calibri" panose="020F0502020204030204" pitchFamily="34" charset="0"/>
                <a:cs typeface="Calibri" panose="020F0502020204030204" pitchFamily="34" charset="0"/>
              </a:rPr>
              <a:t>Optimistic</a:t>
            </a:r>
            <a:r>
              <a:rPr lang="pt-BR" sz="2400" b="1" i="0" dirty="0">
                <a:solidFill>
                  <a:srgbClr val="212121"/>
                </a:solidFill>
                <a:effectLst/>
                <a:latin typeface="Calibri" panose="020F0502020204030204" pitchFamily="34" charset="0"/>
                <a:cs typeface="Calibri" panose="020F0502020204030204" pitchFamily="34" charset="0"/>
              </a:rPr>
              <a:t> </a:t>
            </a:r>
            <a:r>
              <a:rPr lang="pt-BR" sz="2400" b="1" i="0" dirty="0" err="1">
                <a:solidFill>
                  <a:srgbClr val="212121"/>
                </a:solidFill>
                <a:effectLst/>
                <a:latin typeface="Calibri" panose="020F0502020204030204" pitchFamily="34" charset="0"/>
                <a:cs typeface="Calibri" panose="020F0502020204030204" pitchFamily="34" charset="0"/>
              </a:rPr>
              <a:t>Rollups</a:t>
            </a:r>
            <a:r>
              <a:rPr lang="pt-BR" sz="2400" b="1" i="0" dirty="0">
                <a:solidFill>
                  <a:srgbClr val="212121"/>
                </a:solidFill>
                <a:effectLst/>
                <a:latin typeface="Calibri" panose="020F0502020204030204" pitchFamily="34" charset="0"/>
                <a:cs typeface="Calibri" panose="020F0502020204030204" pitchFamily="34" charset="0"/>
              </a:rPr>
              <a:t> </a:t>
            </a:r>
          </a:p>
          <a:p>
            <a:pPr algn="l" fontAlgn="base"/>
            <a:endParaRPr lang="pt-BR" sz="2400" b="1" i="0" dirty="0">
              <a:solidFill>
                <a:srgbClr val="212121"/>
              </a:solidFill>
              <a:effectLst/>
              <a:latin typeface="Calibri" panose="020F0502020204030204" pitchFamily="34" charset="0"/>
              <a:cs typeface="Calibri" panose="020F0502020204030204" pitchFamily="34" charset="0"/>
            </a:endParaRPr>
          </a:p>
          <a:p>
            <a:pPr fontAlgn="base"/>
            <a:r>
              <a:rPr lang="pt-BR" sz="2400" b="1" i="0" dirty="0">
                <a:solidFill>
                  <a:srgbClr val="212121"/>
                </a:solidFill>
                <a:effectLst/>
                <a:latin typeface="Calibri" panose="020F0502020204030204" pitchFamily="34" charset="0"/>
                <a:cs typeface="Calibri" panose="020F0502020204030204" pitchFamily="34" charset="0"/>
              </a:rPr>
              <a:t>2-) Zero-</a:t>
            </a:r>
            <a:r>
              <a:rPr lang="pt-BR" sz="2400" b="1" i="0" dirty="0" err="1">
                <a:solidFill>
                  <a:srgbClr val="212121"/>
                </a:solidFill>
                <a:effectLst/>
                <a:latin typeface="Calibri" panose="020F0502020204030204" pitchFamily="34" charset="0"/>
                <a:cs typeface="Calibri" panose="020F0502020204030204" pitchFamily="34" charset="0"/>
              </a:rPr>
              <a:t>Knowledge</a:t>
            </a:r>
            <a:r>
              <a:rPr lang="pt-BR" sz="2400" b="1" i="0" dirty="0">
                <a:solidFill>
                  <a:srgbClr val="212121"/>
                </a:solidFill>
                <a:effectLst/>
                <a:latin typeface="Calibri" panose="020F0502020204030204" pitchFamily="34" charset="0"/>
                <a:cs typeface="Calibri" panose="020F0502020204030204" pitchFamily="34" charset="0"/>
              </a:rPr>
              <a:t> </a:t>
            </a:r>
            <a:r>
              <a:rPr lang="pt-BR" sz="2400" b="1" i="0" dirty="0" err="1">
                <a:solidFill>
                  <a:srgbClr val="212121"/>
                </a:solidFill>
                <a:effectLst/>
                <a:latin typeface="Calibri" panose="020F0502020204030204" pitchFamily="34" charset="0"/>
                <a:cs typeface="Calibri" panose="020F0502020204030204" pitchFamily="34" charset="0"/>
              </a:rPr>
              <a:t>Rollups</a:t>
            </a:r>
            <a:r>
              <a:rPr lang="pt-BR" sz="2400" b="1" i="0" dirty="0">
                <a:solidFill>
                  <a:srgbClr val="212121"/>
                </a:solidFill>
                <a:effectLst/>
                <a:latin typeface="Calibri" panose="020F0502020204030204" pitchFamily="34" charset="0"/>
                <a:cs typeface="Calibri" panose="020F0502020204030204" pitchFamily="34" charset="0"/>
              </a:rPr>
              <a:t> (ZK- </a:t>
            </a:r>
            <a:r>
              <a:rPr lang="pt-BR" sz="2400" b="1" i="0" dirty="0" err="1">
                <a:solidFill>
                  <a:srgbClr val="212121"/>
                </a:solidFill>
                <a:effectLst/>
                <a:latin typeface="Calibri" panose="020F0502020204030204" pitchFamily="34" charset="0"/>
                <a:cs typeface="Calibri" panose="020F0502020204030204" pitchFamily="34" charset="0"/>
              </a:rPr>
              <a:t>Rollups</a:t>
            </a:r>
            <a:r>
              <a:rPr lang="pt-BR" sz="2400" b="1" i="0" dirty="0">
                <a:solidFill>
                  <a:srgbClr val="212121"/>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05251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SEJA O SEU BANCO</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565525" y="1879253"/>
            <a:ext cx="8295446"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João quer transferir de seu banco, uma grande quantia de dinheiro, sábado a tarde, pro seu pai que mora na Austrália, mas não pode, o sistema financeiro não permite. Enquanto isso, o pai de José já recebeu seus </a:t>
            </a:r>
            <a:r>
              <a:rPr lang="pt-BR" sz="2400" dirty="0" err="1">
                <a:latin typeface="Calibri" panose="020F0502020204030204" pitchFamily="34" charset="0"/>
                <a:cs typeface="Calibri" panose="020F0502020204030204" pitchFamily="34" charset="0"/>
              </a:rPr>
              <a:t>bitcoins</a:t>
            </a:r>
            <a:r>
              <a:rPr lang="pt-BR" sz="2400" dirty="0">
                <a:latin typeface="Calibri" panose="020F0502020204030204" pitchFamily="34" charset="0"/>
                <a:cs typeface="Calibri" panose="020F0502020204030204" pitchFamily="34" charset="0"/>
              </a:rPr>
              <a:t> lá no Japão. Qual dos dois é realmente dono do próprio dinheiro? </a:t>
            </a:r>
          </a:p>
        </p:txBody>
      </p:sp>
    </p:spTree>
    <p:extLst>
      <p:ext uri="{BB962C8B-B14F-4D97-AF65-F5344CB8AC3E}">
        <p14:creationId xmlns:p14="http://schemas.microsoft.com/office/powerpoint/2010/main" val="24160662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ACA5E21-3318-C845-EAE4-5D459CC4690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140</a:t>
            </a:fld>
            <a:r>
              <a:rPr lang="en-US"/>
              <a:t>]</a:t>
            </a:r>
            <a:endParaRPr/>
          </a:p>
        </p:txBody>
      </p:sp>
      <p:sp>
        <p:nvSpPr>
          <p:cNvPr id="4" name="Retângulo 3">
            <a:extLst>
              <a:ext uri="{FF2B5EF4-FFF2-40B4-BE49-F238E27FC236}">
                <a16:creationId xmlns:a16="http://schemas.microsoft.com/office/drawing/2014/main" id="{DF714D92-6D7F-1DC9-53EC-C3CC395A239A}"/>
              </a:ext>
            </a:extLst>
          </p:cNvPr>
          <p:cNvSpPr/>
          <p:nvPr/>
        </p:nvSpPr>
        <p:spPr>
          <a:xfrm>
            <a:off x="419669" y="431665"/>
            <a:ext cx="3953326"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Optimistic</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Rollups</a:t>
            </a:r>
            <a:endParaRPr lang="pt-BR" sz="4000" dirty="0">
              <a:solidFill>
                <a:srgbClr val="EA4E60"/>
              </a:solidFill>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27871AF9-DBCD-1D75-FDA5-F1AD0C6C345B}"/>
              </a:ext>
            </a:extLst>
          </p:cNvPr>
          <p:cNvSpPr txBox="1"/>
          <p:nvPr/>
        </p:nvSpPr>
        <p:spPr>
          <a:xfrm>
            <a:off x="419669" y="1037951"/>
            <a:ext cx="7389984" cy="4524315"/>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O </a:t>
            </a:r>
            <a:r>
              <a:rPr lang="pt-BR" sz="2400" dirty="0" err="1">
                <a:latin typeface="Calibri" panose="020F0502020204030204" pitchFamily="34" charset="0"/>
                <a:cs typeface="Calibri" panose="020F0502020204030204" pitchFamily="34" charset="0"/>
              </a:rPr>
              <a:t>rollup</a:t>
            </a:r>
            <a:r>
              <a:rPr lang="pt-BR" sz="2400" dirty="0">
                <a:latin typeface="Calibri" panose="020F0502020204030204" pitchFamily="34" charset="0"/>
                <a:cs typeface="Calibri" panose="020F0502020204030204" pitchFamily="34" charset="0"/>
              </a:rPr>
              <a:t> "otimista", foi chamado assim pois seu mecanismo pressupõe que todas as transações enviadas à blockchain são válidas, embora nunca tenha sido verificado se as transações foram realizadas corretamente.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transações passam por um período de “teste” no qual qualquer um pode duvidar da validade desse tipo de transação e fazer uma contestação.</a:t>
            </a:r>
          </a:p>
          <a:p>
            <a:br>
              <a:rPr lang="pt-BR" sz="2400" dirty="0">
                <a:latin typeface="Calibri" panose="020F0502020204030204" pitchFamily="34" charset="0"/>
                <a:cs typeface="Calibri" panose="020F0502020204030204" pitchFamily="34" charset="0"/>
              </a:rPr>
            </a:br>
            <a:r>
              <a:rPr lang="pt-BR" sz="2400" dirty="0">
                <a:latin typeface="Calibri" panose="020F0502020204030204" pitchFamily="34" charset="0"/>
                <a:cs typeface="Calibri" panose="020F0502020204030204" pitchFamily="34" charset="0"/>
              </a:rPr>
              <a:t>Consenso: Prova de Fraude</a:t>
            </a: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00772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ACA5E21-3318-C845-EAE4-5D459CC4690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141</a:t>
            </a:fld>
            <a:r>
              <a:rPr lang="en-US"/>
              <a:t>]</a:t>
            </a:r>
            <a:endParaRPr/>
          </a:p>
        </p:txBody>
      </p:sp>
      <p:sp>
        <p:nvSpPr>
          <p:cNvPr id="4" name="Retângulo 3">
            <a:extLst>
              <a:ext uri="{FF2B5EF4-FFF2-40B4-BE49-F238E27FC236}">
                <a16:creationId xmlns:a16="http://schemas.microsoft.com/office/drawing/2014/main" id="{DF714D92-6D7F-1DC9-53EC-C3CC395A239A}"/>
              </a:ext>
            </a:extLst>
          </p:cNvPr>
          <p:cNvSpPr/>
          <p:nvPr/>
        </p:nvSpPr>
        <p:spPr>
          <a:xfrm>
            <a:off x="419669" y="431665"/>
            <a:ext cx="237116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ZK-</a:t>
            </a:r>
            <a:r>
              <a:rPr lang="pt-BR" sz="4000" dirty="0" err="1">
                <a:solidFill>
                  <a:srgbClr val="EA4E60"/>
                </a:solidFill>
                <a:latin typeface="Calibri" panose="020F0502020204030204" pitchFamily="34" charset="0"/>
                <a:cs typeface="Calibri" panose="020F0502020204030204" pitchFamily="34" charset="0"/>
              </a:rPr>
              <a:t>Rollups</a:t>
            </a:r>
            <a:endParaRPr lang="pt-BR" sz="4000" dirty="0">
              <a:solidFill>
                <a:srgbClr val="EA4E60"/>
              </a:solidFill>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27871AF9-DBCD-1D75-FDA5-F1AD0C6C345B}"/>
              </a:ext>
            </a:extLst>
          </p:cNvPr>
          <p:cNvSpPr txBox="1"/>
          <p:nvPr/>
        </p:nvSpPr>
        <p:spPr>
          <a:xfrm>
            <a:off x="419669" y="1139551"/>
            <a:ext cx="7389984" cy="3785652"/>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O </a:t>
            </a:r>
            <a:r>
              <a:rPr lang="pt-BR" sz="2400" dirty="0" err="1">
                <a:latin typeface="Calibri" panose="020F0502020204030204" pitchFamily="34" charset="0"/>
                <a:cs typeface="Calibri" panose="020F0502020204030204" pitchFamily="34" charset="0"/>
              </a:rPr>
              <a:t>rollup</a:t>
            </a:r>
            <a:r>
              <a:rPr lang="pt-BR" sz="2400" dirty="0">
                <a:latin typeface="Calibri" panose="020F0502020204030204" pitchFamily="34" charset="0"/>
                <a:cs typeface="Calibri" panose="020F0502020204030204" pitchFamily="34" charset="0"/>
              </a:rPr>
              <a:t> de “conhecimento zero” </a:t>
            </a:r>
            <a:r>
              <a:rPr lang="pt-BR" sz="2400" b="0" i="0" dirty="0">
                <a:solidFill>
                  <a:srgbClr val="2A2B2C"/>
                </a:solidFill>
                <a:effectLst/>
                <a:latin typeface="Calibri" panose="020F0502020204030204" pitchFamily="34" charset="0"/>
                <a:cs typeface="Calibri" panose="020F0502020204030204" pitchFamily="34" charset="0"/>
              </a:rPr>
              <a:t>permite que alguém prove matematicamente que uma afirmação é verdadeira sem divulgar informações adicionais sobre essa afirmação como se fosse um documento, exemplo passaporte.</a:t>
            </a:r>
          </a:p>
          <a:p>
            <a:endParaRPr lang="pt-BR" sz="2400" dirty="0">
              <a:solidFill>
                <a:srgbClr val="2A2B2C"/>
              </a:solidFill>
              <a:latin typeface="Calibri" panose="020F0502020204030204" pitchFamily="34" charset="0"/>
              <a:cs typeface="Calibri" panose="020F0502020204030204" pitchFamily="34" charset="0"/>
            </a:endParaRPr>
          </a:p>
          <a:p>
            <a:r>
              <a:rPr lang="pt-BR" sz="2400" dirty="0">
                <a:solidFill>
                  <a:srgbClr val="2A2B2C"/>
                </a:solidFill>
                <a:latin typeface="Calibri" panose="020F0502020204030204" pitchFamily="34" charset="0"/>
                <a:cs typeface="Calibri" panose="020F0502020204030204" pitchFamily="34" charset="0"/>
              </a:rPr>
              <a:t>A escala é mais rápida.</a:t>
            </a:r>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Consenso: Prova de Validade</a:t>
            </a:r>
          </a:p>
          <a:p>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13015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04F03B9-6BFA-C07E-0532-BC1B9E063D5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142</a:t>
            </a:fld>
            <a:r>
              <a:rPr lang="en-US"/>
              <a:t>]</a:t>
            </a:r>
            <a:endParaRPr/>
          </a:p>
        </p:txBody>
      </p:sp>
      <p:pic>
        <p:nvPicPr>
          <p:cNvPr id="8194" name="Picture 2" descr="Optimistic Ethereum L2 Explorer">
            <a:extLst>
              <a:ext uri="{FF2B5EF4-FFF2-40B4-BE49-F238E27FC236}">
                <a16:creationId xmlns:a16="http://schemas.microsoft.com/office/drawing/2014/main" id="{25D1921E-32DF-5999-2F4F-D823F313A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64" y="2158261"/>
            <a:ext cx="2749847" cy="67380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itHub - OffchainLabs/arbitrum-tutorials: Get started developing on Arbitrum">
            <a:extLst>
              <a:ext uri="{FF2B5EF4-FFF2-40B4-BE49-F238E27FC236}">
                <a16:creationId xmlns:a16="http://schemas.microsoft.com/office/drawing/2014/main" id="{050414A8-63C1-55C1-25AE-475603F69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69" y="3186894"/>
            <a:ext cx="3136053" cy="86132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E18FB9B-7BC8-B633-0969-C8C0FB63F0D1}"/>
              </a:ext>
            </a:extLst>
          </p:cNvPr>
          <p:cNvSpPr txBox="1"/>
          <p:nvPr/>
        </p:nvSpPr>
        <p:spPr>
          <a:xfrm>
            <a:off x="527937" y="1402080"/>
            <a:ext cx="2722753" cy="461665"/>
          </a:xfrm>
          <a:prstGeom prst="rect">
            <a:avLst/>
          </a:prstGeom>
          <a:noFill/>
        </p:spPr>
        <p:txBody>
          <a:bodyPr wrap="square" rtlCol="0">
            <a:spAutoFit/>
          </a:bodyPr>
          <a:lstStyle/>
          <a:p>
            <a:r>
              <a:rPr lang="pt-BR" sz="2400" dirty="0" err="1">
                <a:latin typeface="Calibri" panose="020F0502020204030204" pitchFamily="34" charset="0"/>
                <a:cs typeface="Calibri" panose="020F0502020204030204" pitchFamily="34" charset="0"/>
              </a:rPr>
              <a:t>Optimistic</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Rollups</a:t>
            </a:r>
            <a:endParaRPr lang="pt-BR" sz="2400" dirty="0">
              <a:latin typeface="Calibri" panose="020F0502020204030204" pitchFamily="34" charset="0"/>
              <a:cs typeface="Calibri" panose="020F0502020204030204" pitchFamily="34" charset="0"/>
            </a:endParaRPr>
          </a:p>
        </p:txBody>
      </p:sp>
      <p:sp>
        <p:nvSpPr>
          <p:cNvPr id="6" name="AutoShape 6" descr="Tutorials | zkSync Documentation">
            <a:extLst>
              <a:ext uri="{FF2B5EF4-FFF2-40B4-BE49-F238E27FC236}">
                <a16:creationId xmlns:a16="http://schemas.microsoft.com/office/drawing/2014/main" id="{A8E346C9-46B9-0E2F-6EF9-113E9A9E418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200" name="Picture 8" descr="What Is zkSync And Why Does It Matter? – CryptoMode">
            <a:extLst>
              <a:ext uri="{FF2B5EF4-FFF2-40B4-BE49-F238E27FC236}">
                <a16:creationId xmlns:a16="http://schemas.microsoft.com/office/drawing/2014/main" id="{EE11C842-4BF6-45D1-8B32-2AAF521B6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952" y="1539749"/>
            <a:ext cx="2478627" cy="185897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tarkWare Industries - Wikipedia">
            <a:extLst>
              <a:ext uri="{FF2B5EF4-FFF2-40B4-BE49-F238E27FC236}">
                <a16:creationId xmlns:a16="http://schemas.microsoft.com/office/drawing/2014/main" id="{00D58B0F-27A8-7C86-3C0A-AB013FC25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290" y="2930490"/>
            <a:ext cx="2228427" cy="117312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085D6E9-DE3D-3542-6223-B4CBCDA12245}"/>
              </a:ext>
            </a:extLst>
          </p:cNvPr>
          <p:cNvSpPr txBox="1"/>
          <p:nvPr/>
        </p:nvSpPr>
        <p:spPr>
          <a:xfrm>
            <a:off x="5384290" y="1402079"/>
            <a:ext cx="2722753" cy="461665"/>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ZK </a:t>
            </a:r>
            <a:r>
              <a:rPr lang="pt-BR" sz="2400" dirty="0" err="1">
                <a:latin typeface="Calibri" panose="020F0502020204030204" pitchFamily="34" charset="0"/>
                <a:cs typeface="Calibri" panose="020F0502020204030204" pitchFamily="34" charset="0"/>
              </a:rPr>
              <a:t>Rollups</a:t>
            </a:r>
            <a:endParaRPr lang="pt-BR" sz="2400" dirty="0">
              <a:latin typeface="Calibri" panose="020F0502020204030204" pitchFamily="34" charset="0"/>
              <a:cs typeface="Calibri" panose="020F0502020204030204" pitchFamily="34" charset="0"/>
            </a:endParaRPr>
          </a:p>
        </p:txBody>
      </p:sp>
      <p:sp>
        <p:nvSpPr>
          <p:cNvPr id="10" name="Retângulo 9">
            <a:extLst>
              <a:ext uri="{FF2B5EF4-FFF2-40B4-BE49-F238E27FC236}">
                <a16:creationId xmlns:a16="http://schemas.microsoft.com/office/drawing/2014/main" id="{6F1C7ACF-72B8-167C-672D-A40234A46A68}"/>
              </a:ext>
            </a:extLst>
          </p:cNvPr>
          <p:cNvSpPr/>
          <p:nvPr/>
        </p:nvSpPr>
        <p:spPr>
          <a:xfrm>
            <a:off x="419669" y="431665"/>
            <a:ext cx="1678665"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Players</a:t>
            </a:r>
          </a:p>
        </p:txBody>
      </p:sp>
    </p:spTree>
    <p:extLst>
      <p:ext uri="{BB962C8B-B14F-4D97-AF65-F5344CB8AC3E}">
        <p14:creationId xmlns:p14="http://schemas.microsoft.com/office/powerpoint/2010/main" val="4453780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553B4954-1C13-C10E-46A4-A5C1C659EB1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143</a:t>
            </a:fld>
            <a:r>
              <a:rPr lang="en-US"/>
              <a:t>]</a:t>
            </a:r>
            <a:endParaRPr/>
          </a:p>
        </p:txBody>
      </p:sp>
      <p:sp>
        <p:nvSpPr>
          <p:cNvPr id="4" name="Retângulo 3">
            <a:extLst>
              <a:ext uri="{FF2B5EF4-FFF2-40B4-BE49-F238E27FC236}">
                <a16:creationId xmlns:a16="http://schemas.microsoft.com/office/drawing/2014/main" id="{01C43A57-1E10-531D-EAD3-4A20A1D21579}"/>
              </a:ext>
            </a:extLst>
          </p:cNvPr>
          <p:cNvSpPr/>
          <p:nvPr/>
        </p:nvSpPr>
        <p:spPr>
          <a:xfrm>
            <a:off x="419669" y="431665"/>
            <a:ext cx="231826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Conclusão</a:t>
            </a:r>
          </a:p>
        </p:txBody>
      </p:sp>
      <p:sp>
        <p:nvSpPr>
          <p:cNvPr id="6" name="CaixaDeTexto 5">
            <a:extLst>
              <a:ext uri="{FF2B5EF4-FFF2-40B4-BE49-F238E27FC236}">
                <a16:creationId xmlns:a16="http://schemas.microsoft.com/office/drawing/2014/main" id="{A4AD3BBF-006A-F4C2-4756-7349C61F7940}"/>
              </a:ext>
            </a:extLst>
          </p:cNvPr>
          <p:cNvSpPr txBox="1"/>
          <p:nvPr/>
        </p:nvSpPr>
        <p:spPr>
          <a:xfrm>
            <a:off x="451931" y="1405153"/>
            <a:ext cx="4905775" cy="3416320"/>
          </a:xfrm>
          <a:prstGeom prst="rect">
            <a:avLst/>
          </a:prstGeom>
          <a:noFill/>
        </p:spPr>
        <p:txBody>
          <a:bodyPr wrap="square">
            <a:spAutoFit/>
          </a:bodyPr>
          <a:lstStyle/>
          <a:p>
            <a:pPr marL="342900" indent="-342900">
              <a:buFont typeface="Arial" panose="020B0604020202020204" pitchFamily="34" charset="0"/>
              <a:buChar char="•"/>
            </a:pPr>
            <a:r>
              <a:rPr lang="pt-BR" sz="2400" dirty="0" err="1">
                <a:latin typeface="Calibri" panose="020F0502020204030204" pitchFamily="34" charset="0"/>
                <a:cs typeface="Calibri" panose="020F0502020204030204" pitchFamily="34" charset="0"/>
              </a:rPr>
              <a:t>Rollups</a:t>
            </a:r>
            <a:r>
              <a:rPr lang="pt-BR" sz="2400" dirty="0">
                <a:latin typeface="Calibri" panose="020F0502020204030204" pitchFamily="34" charset="0"/>
                <a:cs typeface="Calibri" panose="020F0502020204030204" pitchFamily="34" charset="0"/>
              </a:rPr>
              <a:t> tem como promessa a escala da rede Ethereum.</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Tudo muito novo. Não dá pra saber quem são os ganhadores.</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Nos próximos meses vamos presenciar muito desenvolvimento e demanda nessa área.</a:t>
            </a:r>
          </a:p>
        </p:txBody>
      </p:sp>
    </p:spTree>
    <p:extLst>
      <p:ext uri="{BB962C8B-B14F-4D97-AF65-F5344CB8AC3E}">
        <p14:creationId xmlns:p14="http://schemas.microsoft.com/office/powerpoint/2010/main" val="31209632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Privacy Coin</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144</a:t>
            </a:fld>
            <a:r>
              <a:rPr lang="en-US">
                <a:solidFill>
                  <a:srgbClr val="EA4E60"/>
                </a:solidFill>
              </a:rPr>
              <a:t>]</a:t>
            </a:r>
            <a:endParaRPr>
              <a:solidFill>
                <a:srgbClr val="EA4E60"/>
              </a:solidFill>
            </a:endParaRPr>
          </a:p>
        </p:txBody>
      </p:sp>
      <p:pic>
        <p:nvPicPr>
          <p:cNvPr id="13316" name="Picture 4" descr="Hacker PNG">
            <a:extLst>
              <a:ext uri="{FF2B5EF4-FFF2-40B4-BE49-F238E27FC236}">
                <a16:creationId xmlns:a16="http://schemas.microsoft.com/office/drawing/2014/main" id="{87A3393C-84A5-463F-66C7-B23F5669B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955" y="1674457"/>
            <a:ext cx="3858454" cy="344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692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2536E87-7781-2B5F-AE8B-46A3DDD5E90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145</a:t>
            </a:fld>
            <a:r>
              <a:rPr lang="en-US"/>
              <a:t>]</a:t>
            </a:r>
            <a:endParaRPr/>
          </a:p>
        </p:txBody>
      </p:sp>
      <p:sp>
        <p:nvSpPr>
          <p:cNvPr id="4" name="Retângulo 3">
            <a:extLst>
              <a:ext uri="{FF2B5EF4-FFF2-40B4-BE49-F238E27FC236}">
                <a16:creationId xmlns:a16="http://schemas.microsoft.com/office/drawing/2014/main" id="{E346F443-9CFF-8EA3-2715-7DBA66016A5A}"/>
              </a:ext>
            </a:extLst>
          </p:cNvPr>
          <p:cNvSpPr/>
          <p:nvPr/>
        </p:nvSpPr>
        <p:spPr>
          <a:xfrm>
            <a:off x="419669" y="431665"/>
            <a:ext cx="4637808"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é </a:t>
            </a:r>
            <a:r>
              <a:rPr lang="pt-BR" sz="4000" dirty="0" err="1">
                <a:solidFill>
                  <a:srgbClr val="EA4E60"/>
                </a:solidFill>
                <a:latin typeface="Calibri" panose="020F0502020204030204" pitchFamily="34" charset="0"/>
                <a:cs typeface="Calibri" panose="020F0502020204030204" pitchFamily="34" charset="0"/>
              </a:rPr>
              <a:t>privacy</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coin</a:t>
            </a:r>
            <a:r>
              <a:rPr lang="pt-BR" sz="4000" dirty="0">
                <a:solidFill>
                  <a:srgbClr val="EA4E60"/>
                </a:solidFill>
                <a:latin typeface="Calibri" panose="020F0502020204030204" pitchFamily="34" charset="0"/>
                <a:cs typeface="Calibri" panose="020F0502020204030204" pitchFamily="34" charset="0"/>
              </a:rPr>
              <a:t>?</a:t>
            </a:r>
          </a:p>
        </p:txBody>
      </p:sp>
      <p:sp>
        <p:nvSpPr>
          <p:cNvPr id="6" name="CaixaDeTexto 5">
            <a:extLst>
              <a:ext uri="{FF2B5EF4-FFF2-40B4-BE49-F238E27FC236}">
                <a16:creationId xmlns:a16="http://schemas.microsoft.com/office/drawing/2014/main" id="{9EEABE20-01E9-5861-32E0-598FD8747F88}"/>
              </a:ext>
            </a:extLst>
          </p:cNvPr>
          <p:cNvSpPr txBox="1"/>
          <p:nvPr/>
        </p:nvSpPr>
        <p:spPr>
          <a:xfrm>
            <a:off x="419669" y="1549604"/>
            <a:ext cx="6773611" cy="461665"/>
          </a:xfrm>
          <a:prstGeom prst="rect">
            <a:avLst/>
          </a:prstGeom>
          <a:noFill/>
        </p:spPr>
        <p:txBody>
          <a:bodyPr wrap="square">
            <a:spAutoFit/>
          </a:bodyPr>
          <a:lstStyle/>
          <a:p>
            <a:pPr algn="l" fontAlgn="base"/>
            <a:endParaRPr lang="pt-BR" sz="2400" b="1" i="0" dirty="0">
              <a:solidFill>
                <a:srgbClr val="212121"/>
              </a:solidFill>
              <a:effectLst/>
              <a:latin typeface="Calibri" panose="020F0502020204030204" pitchFamily="34" charset="0"/>
              <a:cs typeface="Calibri" panose="020F0502020204030204" pitchFamily="34" charset="0"/>
            </a:endParaRPr>
          </a:p>
        </p:txBody>
      </p:sp>
      <p:sp>
        <p:nvSpPr>
          <p:cNvPr id="5" name="CaixaDeTexto 4">
            <a:extLst>
              <a:ext uri="{FF2B5EF4-FFF2-40B4-BE49-F238E27FC236}">
                <a16:creationId xmlns:a16="http://schemas.microsoft.com/office/drawing/2014/main" id="{E560A55A-47DD-D5FD-1707-E50677FEFB21}"/>
              </a:ext>
            </a:extLst>
          </p:cNvPr>
          <p:cNvSpPr txBox="1"/>
          <p:nvPr/>
        </p:nvSpPr>
        <p:spPr>
          <a:xfrm>
            <a:off x="419669" y="1139551"/>
            <a:ext cx="7120383" cy="3785652"/>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Uma criptomoeda de privacidade usa a tecnologia blockchain para dificultar a vinculação de um indivíduo a uma transação, </a:t>
            </a:r>
            <a:r>
              <a:rPr lang="pt-BR" sz="2400" dirty="0">
                <a:solidFill>
                  <a:srgbClr val="EA4E60"/>
                </a:solidFill>
                <a:latin typeface="Calibri" panose="020F0502020204030204" pitchFamily="34" charset="0"/>
                <a:cs typeface="Calibri" panose="020F0502020204030204" pitchFamily="34" charset="0"/>
              </a:rPr>
              <a:t>fornecendo anonimato </a:t>
            </a:r>
            <a:r>
              <a:rPr lang="pt-BR" sz="2400" dirty="0">
                <a:latin typeface="Calibri" panose="020F0502020204030204" pitchFamily="34" charset="0"/>
                <a:cs typeface="Calibri" panose="020F0502020204030204" pitchFamily="34" charset="0"/>
              </a:rPr>
              <a:t>às partes envolvidas e confidencialidade de detalhes da transação, como o valor.</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Ao contrário da crença popular, a maioria das criptomoedas, incluindo </a:t>
            </a:r>
            <a:r>
              <a:rPr lang="pt-BR" sz="2400" dirty="0">
                <a:solidFill>
                  <a:srgbClr val="EA4E60"/>
                </a:solidFill>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a:t>
            </a:r>
            <a:r>
              <a:rPr lang="pt-BR" sz="2400" dirty="0">
                <a:solidFill>
                  <a:srgbClr val="EA4E60"/>
                </a:solidFill>
                <a:latin typeface="Calibri" panose="020F0502020204030204" pitchFamily="34" charset="0"/>
                <a:cs typeface="Calibri" panose="020F0502020204030204" pitchFamily="34" charset="0"/>
              </a:rPr>
              <a:t>NÃO</a:t>
            </a:r>
            <a:r>
              <a:rPr lang="pt-BR" sz="2400" dirty="0">
                <a:latin typeface="Calibri" panose="020F0502020204030204" pitchFamily="34" charset="0"/>
                <a:cs typeface="Calibri" panose="020F0502020204030204" pitchFamily="34" charset="0"/>
              </a:rPr>
              <a:t> fornecem anonimato. Como parte de seu design, as transações registradas em uma blockchain </a:t>
            </a:r>
            <a:r>
              <a:rPr lang="pt-BR" sz="2400" dirty="0">
                <a:solidFill>
                  <a:srgbClr val="EA4E60"/>
                </a:solidFill>
                <a:latin typeface="Calibri" panose="020F0502020204030204" pitchFamily="34" charset="0"/>
                <a:cs typeface="Calibri" panose="020F0502020204030204" pitchFamily="34" charset="0"/>
              </a:rPr>
              <a:t>são públicas </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42047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4071393-FBD0-1526-A77D-657B79CE6A0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146</a:t>
            </a:fld>
            <a:r>
              <a:rPr lang="en-US"/>
              <a:t>]</a:t>
            </a:r>
            <a:endParaRPr/>
          </a:p>
        </p:txBody>
      </p:sp>
      <p:sp>
        <p:nvSpPr>
          <p:cNvPr id="7" name="CaixaDeTexto 6">
            <a:extLst>
              <a:ext uri="{FF2B5EF4-FFF2-40B4-BE49-F238E27FC236}">
                <a16:creationId xmlns:a16="http://schemas.microsoft.com/office/drawing/2014/main" id="{099EDBE3-DBD3-F3FF-B392-3E8D86CC85F8}"/>
              </a:ext>
            </a:extLst>
          </p:cNvPr>
          <p:cNvSpPr txBox="1"/>
          <p:nvPr/>
        </p:nvSpPr>
        <p:spPr>
          <a:xfrm>
            <a:off x="419669" y="1139551"/>
            <a:ext cx="6573186" cy="3416320"/>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Se alguém lhe enviar BTC no seu endereço Bitcoin, </a:t>
            </a:r>
            <a:r>
              <a:rPr lang="pt-BR" sz="2400" dirty="0">
                <a:solidFill>
                  <a:srgbClr val="EA4E60"/>
                </a:solidFill>
                <a:latin typeface="Calibri" panose="020F0502020204030204" pitchFamily="34" charset="0"/>
                <a:cs typeface="Calibri" panose="020F0502020204030204" pitchFamily="34" charset="0"/>
              </a:rPr>
              <a:t>qualquer pessoa pode ver quantos BTC você recebeu</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Quando você deseja enviar BTC para outras pessoas, eles precisam fornecer seu endereço Bitcoin e, quando você souber disso, poderá descobrir quantos BTC eles já armazenaram nesse endereço (</a:t>
            </a:r>
            <a:r>
              <a:rPr lang="pt-BR" sz="2400" dirty="0">
                <a:solidFill>
                  <a:srgbClr val="EA4E60"/>
                </a:solidFill>
                <a:latin typeface="Calibri" panose="020F0502020204030204" pitchFamily="34" charset="0"/>
                <a:cs typeface="Calibri" panose="020F0502020204030204" pitchFamily="34" charset="0"/>
              </a:rPr>
              <a:t>usando um explorador de blocos</a:t>
            </a:r>
            <a:r>
              <a:rPr lang="pt-BR" sz="2400" dirty="0">
                <a:latin typeface="Calibri" panose="020F0502020204030204" pitchFamily="34" charset="0"/>
                <a:cs typeface="Calibri" panose="020F0502020204030204" pitchFamily="34" charset="0"/>
              </a:rPr>
              <a:t>).</a:t>
            </a:r>
          </a:p>
        </p:txBody>
      </p:sp>
      <p:sp>
        <p:nvSpPr>
          <p:cNvPr id="8" name="Retângulo 7">
            <a:extLst>
              <a:ext uri="{FF2B5EF4-FFF2-40B4-BE49-F238E27FC236}">
                <a16:creationId xmlns:a16="http://schemas.microsoft.com/office/drawing/2014/main" id="{5921C16A-A4FB-06B5-E642-E2D297DE7161}"/>
              </a:ext>
            </a:extLst>
          </p:cNvPr>
          <p:cNvSpPr/>
          <p:nvPr/>
        </p:nvSpPr>
        <p:spPr>
          <a:xfrm>
            <a:off x="419669" y="431665"/>
            <a:ext cx="5758308"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Porquê das </a:t>
            </a:r>
            <a:r>
              <a:rPr lang="pt-BR" sz="4000" dirty="0" err="1">
                <a:solidFill>
                  <a:srgbClr val="EA4E60"/>
                </a:solidFill>
                <a:latin typeface="Calibri" panose="020F0502020204030204" pitchFamily="34" charset="0"/>
                <a:cs typeface="Calibri" panose="020F0502020204030204" pitchFamily="34" charset="0"/>
              </a:rPr>
              <a:t>privacys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coins</a:t>
            </a:r>
            <a:r>
              <a:rPr lang="pt-BR" sz="4000" dirty="0">
                <a:solidFill>
                  <a:srgbClr val="EA4E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9869968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E702C0A-08CC-B8DC-13A7-CFB92DF9509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147</a:t>
            </a:fld>
            <a:r>
              <a:rPr lang="en-US"/>
              <a:t>]</a:t>
            </a:r>
            <a:endParaRPr/>
          </a:p>
        </p:txBody>
      </p:sp>
      <p:sp>
        <p:nvSpPr>
          <p:cNvPr id="5" name="CaixaDeTexto 4">
            <a:extLst>
              <a:ext uri="{FF2B5EF4-FFF2-40B4-BE49-F238E27FC236}">
                <a16:creationId xmlns:a16="http://schemas.microsoft.com/office/drawing/2014/main" id="{20725330-BA07-F338-B50A-AE19331ECD36}"/>
              </a:ext>
            </a:extLst>
          </p:cNvPr>
          <p:cNvSpPr txBox="1"/>
          <p:nvPr/>
        </p:nvSpPr>
        <p:spPr>
          <a:xfrm>
            <a:off x="285854" y="594867"/>
            <a:ext cx="8123628" cy="4154984"/>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Atualmente, não é difícil vincular a identidade de uma pessoa a um endereço de carteira. </a:t>
            </a:r>
            <a:r>
              <a:rPr lang="pt-BR" sz="2400" dirty="0">
                <a:solidFill>
                  <a:srgbClr val="EA4E60"/>
                </a:solidFill>
                <a:latin typeface="Calibri" panose="020F0502020204030204" pitchFamily="34" charset="0"/>
                <a:cs typeface="Calibri" panose="020F0502020204030204" pitchFamily="34" charset="0"/>
              </a:rPr>
              <a:t>Se você estiver usando uma </a:t>
            </a:r>
            <a:r>
              <a:rPr lang="pt-BR" sz="2400" dirty="0" err="1">
                <a:solidFill>
                  <a:srgbClr val="EA4E60"/>
                </a:solidFill>
                <a:latin typeface="Calibri" panose="020F0502020204030204" pitchFamily="34" charset="0"/>
                <a:cs typeface="Calibri" panose="020F0502020204030204" pitchFamily="34" charset="0"/>
              </a:rPr>
              <a:t>exchange</a:t>
            </a:r>
            <a:r>
              <a:rPr lang="pt-BR" sz="2400" dirty="0">
                <a:solidFill>
                  <a:srgbClr val="EA4E60"/>
                </a:solidFill>
                <a:latin typeface="Calibri" panose="020F0502020204030204" pitchFamily="34" charset="0"/>
                <a:cs typeface="Calibri" panose="020F0502020204030204" pitchFamily="34" charset="0"/>
              </a:rPr>
              <a:t> de criptomoedas centralizada</a:t>
            </a:r>
            <a:r>
              <a:rPr lang="pt-BR" sz="2400" dirty="0">
                <a:latin typeface="Calibri" panose="020F0502020204030204" pitchFamily="34" charset="0"/>
                <a:cs typeface="Calibri" panose="020F0502020204030204" pitchFamily="34" charset="0"/>
              </a:rPr>
              <a:t> (CEX), precisará passar por um processo de </a:t>
            </a:r>
            <a:r>
              <a:rPr lang="pt-BR" sz="2400" dirty="0" err="1">
                <a:solidFill>
                  <a:srgbClr val="EA4E60"/>
                </a:solidFill>
                <a:latin typeface="Calibri" panose="020F0502020204030204" pitchFamily="34" charset="0"/>
                <a:cs typeface="Calibri" panose="020F0502020204030204" pitchFamily="34" charset="0"/>
              </a:rPr>
              <a:t>Know</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Your</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Customer</a:t>
            </a:r>
            <a:r>
              <a:rPr lang="pt-BR" sz="2400" dirty="0">
                <a:solidFill>
                  <a:srgbClr val="EA4E60"/>
                </a:solidFill>
                <a:latin typeface="Calibri" panose="020F0502020204030204" pitchFamily="34" charset="0"/>
                <a:cs typeface="Calibri" panose="020F0502020204030204" pitchFamily="34" charset="0"/>
              </a:rPr>
              <a:t> (KYC)</a:t>
            </a:r>
            <a:r>
              <a:rPr lang="pt-BR" sz="2400" dirty="0">
                <a:latin typeface="Calibri" panose="020F0502020204030204" pitchFamily="34" charset="0"/>
                <a:cs typeface="Calibri" panose="020F0502020204030204" pitchFamily="34" charset="0"/>
              </a:rPr>
              <a:t>, que revela sua identidade para a </a:t>
            </a:r>
            <a:r>
              <a:rPr lang="pt-BR" sz="2400" dirty="0" err="1">
                <a:latin typeface="Calibri" panose="020F0502020204030204" pitchFamily="34" charset="0"/>
                <a:cs typeface="Calibri" panose="020F0502020204030204" pitchFamily="34" charset="0"/>
              </a:rPr>
              <a:t>exchange</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Há pessoas na comunidade criptográfica que acham que o design original do blockchain de </a:t>
            </a:r>
            <a:r>
              <a:rPr lang="pt-BR" sz="2400" dirty="0" err="1">
                <a:latin typeface="Calibri" panose="020F0502020204030204" pitchFamily="34" charset="0"/>
                <a:cs typeface="Calibri" panose="020F0502020204030204" pitchFamily="34" charset="0"/>
              </a:rPr>
              <a:t>Satoshi</a:t>
            </a:r>
            <a:r>
              <a:rPr lang="pt-BR" sz="2400" dirty="0">
                <a:latin typeface="Calibri" panose="020F0502020204030204" pitchFamily="34" charset="0"/>
                <a:cs typeface="Calibri" panose="020F0502020204030204" pitchFamily="34" charset="0"/>
              </a:rPr>
              <a:t> fornece muita transparência, então as moedas de privacidade foram desenvolvidas para corrigir essa “falha”.</a:t>
            </a: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5769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BEB9B6C-5716-F748-AB32-F0A82A53568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148</a:t>
            </a:fld>
            <a:r>
              <a:rPr lang="en-US"/>
              <a:t>]</a:t>
            </a:r>
            <a:endParaRPr/>
          </a:p>
        </p:txBody>
      </p:sp>
      <p:sp>
        <p:nvSpPr>
          <p:cNvPr id="5" name="CaixaDeTexto 4">
            <a:extLst>
              <a:ext uri="{FF2B5EF4-FFF2-40B4-BE49-F238E27FC236}">
                <a16:creationId xmlns:a16="http://schemas.microsoft.com/office/drawing/2014/main" id="{5AD9DBE5-51C3-E5FC-94F0-13820C074D96}"/>
              </a:ext>
            </a:extLst>
          </p:cNvPr>
          <p:cNvSpPr txBox="1"/>
          <p:nvPr/>
        </p:nvSpPr>
        <p:spPr>
          <a:xfrm>
            <a:off x="1049309" y="481438"/>
            <a:ext cx="7292715" cy="3046988"/>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As moedas de privacidade normalmente fornecem privacidade de duas maneiras.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1. Anonimato para ocultar as identidades das pessoas por trás das transações.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2. Não rastreabilidade para evitar que observadores externos sigam uma trilha de transação.</a:t>
            </a:r>
          </a:p>
        </p:txBody>
      </p:sp>
      <p:sp>
        <p:nvSpPr>
          <p:cNvPr id="7" name="CaixaDeTexto 6">
            <a:extLst>
              <a:ext uri="{FF2B5EF4-FFF2-40B4-BE49-F238E27FC236}">
                <a16:creationId xmlns:a16="http://schemas.microsoft.com/office/drawing/2014/main" id="{30B226BF-D906-4562-8ED1-A9E5C0065DFC}"/>
              </a:ext>
            </a:extLst>
          </p:cNvPr>
          <p:cNvSpPr txBox="1"/>
          <p:nvPr/>
        </p:nvSpPr>
        <p:spPr>
          <a:xfrm>
            <a:off x="1049309" y="3746322"/>
            <a:ext cx="6220921" cy="1200329"/>
          </a:xfrm>
          <a:prstGeom prst="rect">
            <a:avLst/>
          </a:prstGeom>
          <a:noFill/>
        </p:spPr>
        <p:txBody>
          <a:bodyPr wrap="square">
            <a:spAutoFit/>
          </a:bodyPr>
          <a:lstStyle/>
          <a:p>
            <a:r>
              <a:rPr lang="pt-BR" sz="1800" b="0" i="0" dirty="0">
                <a:solidFill>
                  <a:schemeClr val="tx1"/>
                </a:solidFill>
                <a:effectLst/>
                <a:latin typeface="Calibri" panose="020F0502020204030204" pitchFamily="34" charset="0"/>
                <a:cs typeface="Calibri" panose="020F0502020204030204" pitchFamily="34" charset="0"/>
              </a:rPr>
              <a:t>As moedas de privacidade usam vários métodos para tornar seus usuários anônimos e suas transações não rastreáveis, como usar endereços “escondidos” únicos e “misturar” várias transações para criar uma única transação.</a:t>
            </a:r>
            <a:endParaRPr lang="pt-BR"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16648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00E73C-64E6-A05E-72A0-B8FDB3B0097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149</a:t>
            </a:fld>
            <a:r>
              <a:rPr lang="en-US"/>
              <a:t>]</a:t>
            </a:r>
            <a:endParaRPr/>
          </a:p>
        </p:txBody>
      </p:sp>
      <p:sp>
        <p:nvSpPr>
          <p:cNvPr id="4" name="Retângulo 3">
            <a:extLst>
              <a:ext uri="{FF2B5EF4-FFF2-40B4-BE49-F238E27FC236}">
                <a16:creationId xmlns:a16="http://schemas.microsoft.com/office/drawing/2014/main" id="{C981F1BA-7EF5-171D-3B60-D3D26A20FD09}"/>
              </a:ext>
            </a:extLst>
          </p:cNvPr>
          <p:cNvSpPr/>
          <p:nvPr/>
        </p:nvSpPr>
        <p:spPr>
          <a:xfrm>
            <a:off x="419669" y="431665"/>
            <a:ext cx="396134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As mais populares</a:t>
            </a:r>
          </a:p>
        </p:txBody>
      </p:sp>
      <p:sp>
        <p:nvSpPr>
          <p:cNvPr id="5" name="CaixaDeTexto 4">
            <a:extLst>
              <a:ext uri="{FF2B5EF4-FFF2-40B4-BE49-F238E27FC236}">
                <a16:creationId xmlns:a16="http://schemas.microsoft.com/office/drawing/2014/main" id="{9F877DBF-EE6F-9A51-80E6-10DDBD6504F6}"/>
              </a:ext>
            </a:extLst>
          </p:cNvPr>
          <p:cNvSpPr txBox="1"/>
          <p:nvPr/>
        </p:nvSpPr>
        <p:spPr>
          <a:xfrm>
            <a:off x="532151" y="1364105"/>
            <a:ext cx="4736892" cy="1938992"/>
          </a:xfrm>
          <a:prstGeom prst="rect">
            <a:avLst/>
          </a:prstGeom>
          <a:noFill/>
        </p:spPr>
        <p:txBody>
          <a:bodyPr wrap="square" rtlCol="0">
            <a:spAutoFit/>
          </a:bodyPr>
          <a:lstStyle/>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Dash (DASH)</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XMR (</a:t>
            </a:r>
            <a:r>
              <a:rPr lang="pt-BR" sz="2400" dirty="0" err="1">
                <a:latin typeface="Calibri" panose="020F0502020204030204" pitchFamily="34" charset="0"/>
                <a:cs typeface="Calibri" panose="020F0502020204030204" pitchFamily="34" charset="0"/>
              </a:rPr>
              <a:t>Monero</a:t>
            </a:r>
            <a:r>
              <a:rPr lang="pt-BR" sz="24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err="1">
                <a:latin typeface="Calibri" panose="020F0502020204030204" pitchFamily="34" charset="0"/>
                <a:cs typeface="Calibri" panose="020F0502020204030204" pitchFamily="34" charset="0"/>
              </a:rPr>
              <a:t>Zcash</a:t>
            </a:r>
            <a:r>
              <a:rPr lang="pt-BR" sz="2400" dirty="0">
                <a:latin typeface="Calibri" panose="020F0502020204030204" pitchFamily="34" charset="0"/>
                <a:cs typeface="Calibri" panose="020F0502020204030204" pitchFamily="34" charset="0"/>
              </a:rPr>
              <a:t> (ZEC)</a:t>
            </a:r>
          </a:p>
        </p:txBody>
      </p:sp>
    </p:spTree>
    <p:extLst>
      <p:ext uri="{BB962C8B-B14F-4D97-AF65-F5344CB8AC3E}">
        <p14:creationId xmlns:p14="http://schemas.microsoft.com/office/powerpoint/2010/main" val="365912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Como funciona a tecnologia Blockchain?</a:t>
            </a:r>
          </a:p>
        </p:txBody>
      </p:sp>
      <p:sp>
        <p:nvSpPr>
          <p:cNvPr id="5" name="Retângulo 4"/>
          <p:cNvSpPr/>
          <p:nvPr/>
        </p:nvSpPr>
        <p:spPr>
          <a:xfrm>
            <a:off x="565525" y="2087440"/>
            <a:ext cx="7148285" cy="156966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Um dos usos famosos do Blockchain é 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usa </a:t>
            </a:r>
            <a:r>
              <a:rPr lang="pt-BR" sz="2400" dirty="0">
                <a:solidFill>
                  <a:srgbClr val="EA4E60"/>
                </a:solidFill>
                <a:latin typeface="Calibri" panose="020F0502020204030204" pitchFamily="34" charset="0"/>
                <a:cs typeface="Calibri" panose="020F0502020204030204" pitchFamily="34" charset="0"/>
              </a:rPr>
              <a:t>prova criptográfica em vez de confiança </a:t>
            </a:r>
            <a:r>
              <a:rPr lang="pt-BR" sz="2400" dirty="0">
                <a:latin typeface="Calibri" panose="020F0502020204030204" pitchFamily="34" charset="0"/>
                <a:cs typeface="Calibri" panose="020F0502020204030204" pitchFamily="34" charset="0"/>
              </a:rPr>
              <a:t>de terceiros para que duas partes executem transações pela Internet.</a:t>
            </a:r>
          </a:p>
        </p:txBody>
      </p:sp>
    </p:spTree>
    <p:extLst>
      <p:ext uri="{BB962C8B-B14F-4D97-AF65-F5344CB8AC3E}">
        <p14:creationId xmlns:p14="http://schemas.microsoft.com/office/powerpoint/2010/main" val="6650191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720860-C9F6-63DC-274A-3C3B62E9D2E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150</a:t>
            </a:fld>
            <a:r>
              <a:rPr lang="en-US"/>
              <a:t>]</a:t>
            </a:r>
            <a:endParaRPr/>
          </a:p>
        </p:txBody>
      </p:sp>
      <p:sp>
        <p:nvSpPr>
          <p:cNvPr id="5" name="CaixaDeTexto 4">
            <a:extLst>
              <a:ext uri="{FF2B5EF4-FFF2-40B4-BE49-F238E27FC236}">
                <a16:creationId xmlns:a16="http://schemas.microsoft.com/office/drawing/2014/main" id="{98D6FCCD-A570-6427-EBB9-40CDA828161D}"/>
              </a:ext>
            </a:extLst>
          </p:cNvPr>
          <p:cNvSpPr txBox="1"/>
          <p:nvPr/>
        </p:nvSpPr>
        <p:spPr>
          <a:xfrm>
            <a:off x="419669" y="992142"/>
            <a:ext cx="7648077" cy="3416320"/>
          </a:xfrm>
          <a:prstGeom prst="rect">
            <a:avLst/>
          </a:prstGeom>
          <a:noFill/>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Alguns países percebem as moedas de privacidade como uma saída para lavagem de dinheiro ou financiamento do terrorismo e as baniram completamente, enquanto outros as deixaram em uma área legal cinzenta.</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Por exemplo, nos EUA, as moedas de privacidade são legais. Mas na Coreia do Sul e no Japão, negociar (e manter) moedas de privacidade é ilegal.</a:t>
            </a:r>
          </a:p>
        </p:txBody>
      </p:sp>
      <p:sp>
        <p:nvSpPr>
          <p:cNvPr id="6" name="Retângulo 5">
            <a:extLst>
              <a:ext uri="{FF2B5EF4-FFF2-40B4-BE49-F238E27FC236}">
                <a16:creationId xmlns:a16="http://schemas.microsoft.com/office/drawing/2014/main" id="{416D0811-F02B-7E9F-A968-92D0CDD3618D}"/>
              </a:ext>
            </a:extLst>
          </p:cNvPr>
          <p:cNvSpPr/>
          <p:nvPr/>
        </p:nvSpPr>
        <p:spPr>
          <a:xfrm>
            <a:off x="419669" y="431665"/>
            <a:ext cx="2416046"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Legalidade</a:t>
            </a:r>
          </a:p>
        </p:txBody>
      </p:sp>
    </p:spTree>
    <p:extLst>
      <p:ext uri="{BB962C8B-B14F-4D97-AF65-F5344CB8AC3E}">
        <p14:creationId xmlns:p14="http://schemas.microsoft.com/office/powerpoint/2010/main" val="15259187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AF8FD29-FAE0-EDA6-C3ED-3D5E27EBD2C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151</a:t>
            </a:fld>
            <a:r>
              <a:rPr lang="en-US"/>
              <a:t>]</a:t>
            </a:r>
            <a:endParaRPr/>
          </a:p>
        </p:txBody>
      </p:sp>
      <p:pic>
        <p:nvPicPr>
          <p:cNvPr id="5" name="Imagem 4">
            <a:extLst>
              <a:ext uri="{FF2B5EF4-FFF2-40B4-BE49-F238E27FC236}">
                <a16:creationId xmlns:a16="http://schemas.microsoft.com/office/drawing/2014/main" id="{0511EFB9-5990-87C7-B324-0436A0BAEC29}"/>
              </a:ext>
            </a:extLst>
          </p:cNvPr>
          <p:cNvPicPr>
            <a:picLocks noChangeAspect="1"/>
          </p:cNvPicPr>
          <p:nvPr/>
        </p:nvPicPr>
        <p:blipFill>
          <a:blip r:embed="rId2"/>
          <a:stretch>
            <a:fillRect/>
          </a:stretch>
        </p:blipFill>
        <p:spPr>
          <a:xfrm>
            <a:off x="577120" y="494350"/>
            <a:ext cx="4871803" cy="1670537"/>
          </a:xfrm>
          <a:prstGeom prst="rect">
            <a:avLst/>
          </a:prstGeom>
        </p:spPr>
      </p:pic>
      <p:pic>
        <p:nvPicPr>
          <p:cNvPr id="7" name="Imagem 6">
            <a:extLst>
              <a:ext uri="{FF2B5EF4-FFF2-40B4-BE49-F238E27FC236}">
                <a16:creationId xmlns:a16="http://schemas.microsoft.com/office/drawing/2014/main" id="{EF7E7CEA-1968-9DAB-1C2F-22FE99F20AEA}"/>
              </a:ext>
            </a:extLst>
          </p:cNvPr>
          <p:cNvPicPr>
            <a:picLocks noChangeAspect="1"/>
          </p:cNvPicPr>
          <p:nvPr/>
        </p:nvPicPr>
        <p:blipFill>
          <a:blip r:embed="rId3"/>
          <a:stretch>
            <a:fillRect/>
          </a:stretch>
        </p:blipFill>
        <p:spPr>
          <a:xfrm>
            <a:off x="577120" y="2164887"/>
            <a:ext cx="4399441" cy="2787809"/>
          </a:xfrm>
          <a:prstGeom prst="rect">
            <a:avLst/>
          </a:prstGeom>
        </p:spPr>
      </p:pic>
      <p:pic>
        <p:nvPicPr>
          <p:cNvPr id="9" name="Imagem 8">
            <a:extLst>
              <a:ext uri="{FF2B5EF4-FFF2-40B4-BE49-F238E27FC236}">
                <a16:creationId xmlns:a16="http://schemas.microsoft.com/office/drawing/2014/main" id="{9CA50D17-9A13-460D-0BDF-D8ABA90ACC1A}"/>
              </a:ext>
            </a:extLst>
          </p:cNvPr>
          <p:cNvPicPr>
            <a:picLocks noChangeAspect="1"/>
          </p:cNvPicPr>
          <p:nvPr/>
        </p:nvPicPr>
        <p:blipFill>
          <a:blip r:embed="rId4"/>
          <a:stretch>
            <a:fillRect/>
          </a:stretch>
        </p:blipFill>
        <p:spPr>
          <a:xfrm>
            <a:off x="5157020" y="2285938"/>
            <a:ext cx="3948464" cy="1385352"/>
          </a:xfrm>
          <a:prstGeom prst="rect">
            <a:avLst/>
          </a:prstGeom>
        </p:spPr>
      </p:pic>
    </p:spTree>
    <p:extLst>
      <p:ext uri="{BB962C8B-B14F-4D97-AF65-F5344CB8AC3E}">
        <p14:creationId xmlns:p14="http://schemas.microsoft.com/office/powerpoint/2010/main" val="35918785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00B1F11-2BFD-9528-9903-82034D2B021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152</a:t>
            </a:fld>
            <a:r>
              <a:rPr lang="en-US"/>
              <a:t>]</a:t>
            </a:r>
            <a:endParaRPr/>
          </a:p>
        </p:txBody>
      </p:sp>
      <p:pic>
        <p:nvPicPr>
          <p:cNvPr id="16386" name="Picture 2">
            <a:extLst>
              <a:ext uri="{FF2B5EF4-FFF2-40B4-BE49-F238E27FC236}">
                <a16:creationId xmlns:a16="http://schemas.microsoft.com/office/drawing/2014/main" id="{1D24FB07-1934-7877-941E-C780DAEAC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37" y="169271"/>
            <a:ext cx="6531183" cy="4804958"/>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a Esquerda 6">
            <a:extLst>
              <a:ext uri="{FF2B5EF4-FFF2-40B4-BE49-F238E27FC236}">
                <a16:creationId xmlns:a16="http://schemas.microsoft.com/office/drawing/2014/main" id="{E872DE78-8895-7BD8-7670-589B6DC4DC5D}"/>
              </a:ext>
            </a:extLst>
          </p:cNvPr>
          <p:cNvSpPr/>
          <p:nvPr/>
        </p:nvSpPr>
        <p:spPr>
          <a:xfrm>
            <a:off x="6951371" y="3799839"/>
            <a:ext cx="1149535" cy="4809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22EAE8A5-94A8-2DF8-B47F-31B5B7B3262F}"/>
              </a:ext>
            </a:extLst>
          </p:cNvPr>
          <p:cNvPicPr>
            <a:picLocks noChangeAspect="1"/>
          </p:cNvPicPr>
          <p:nvPr/>
        </p:nvPicPr>
        <p:blipFill>
          <a:blip r:embed="rId3"/>
          <a:stretch>
            <a:fillRect/>
          </a:stretch>
        </p:blipFill>
        <p:spPr>
          <a:xfrm>
            <a:off x="853440" y="0"/>
            <a:ext cx="4585547" cy="1062646"/>
          </a:xfrm>
          <a:prstGeom prst="rect">
            <a:avLst/>
          </a:prstGeom>
        </p:spPr>
      </p:pic>
    </p:spTree>
    <p:extLst>
      <p:ext uri="{BB962C8B-B14F-4D97-AF65-F5344CB8AC3E}">
        <p14:creationId xmlns:p14="http://schemas.microsoft.com/office/powerpoint/2010/main" val="14679517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entury Gothic"/>
                <a:ea typeface="Century Gothic"/>
                <a:cs typeface="Century Gothic"/>
                <a:sym typeface="Century Gothic"/>
              </a:rPr>
              <a:t>Exploradores</a:t>
            </a:r>
            <a:r>
              <a:rPr lang="en-US" sz="4000" b="1" dirty="0">
                <a:solidFill>
                  <a:srgbClr val="EA4E60"/>
                </a:solidFill>
                <a:latin typeface="Century Gothic"/>
                <a:ea typeface="Century Gothic"/>
                <a:cs typeface="Century Gothic"/>
                <a:sym typeface="Century Gothic"/>
              </a:rPr>
              <a:t> de </a:t>
            </a:r>
          </a:p>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Bloco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020445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720860-C9F6-63DC-274A-3C3B62E9D2E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154</a:t>
            </a:fld>
            <a:r>
              <a:rPr lang="en-US"/>
              <a:t>]</a:t>
            </a:r>
            <a:endParaRPr/>
          </a:p>
        </p:txBody>
      </p:sp>
      <p:sp>
        <p:nvSpPr>
          <p:cNvPr id="5" name="CaixaDeTexto 4">
            <a:extLst>
              <a:ext uri="{FF2B5EF4-FFF2-40B4-BE49-F238E27FC236}">
                <a16:creationId xmlns:a16="http://schemas.microsoft.com/office/drawing/2014/main" id="{98D6FCCD-A570-6427-EBB9-40CDA828161D}"/>
              </a:ext>
            </a:extLst>
          </p:cNvPr>
          <p:cNvSpPr txBox="1"/>
          <p:nvPr/>
        </p:nvSpPr>
        <p:spPr>
          <a:xfrm>
            <a:off x="419669" y="1139551"/>
            <a:ext cx="7648077" cy="2677656"/>
          </a:xfrm>
          <a:prstGeom prst="rect">
            <a:avLst/>
          </a:prstGeom>
          <a:noFill/>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Um explorador de blocos é um mecanismo que permite pesquisar uma determinada informação no blockchain.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atividades realizadas em </a:t>
            </a:r>
            <a:r>
              <a:rPr lang="pt-BR" sz="2400" dirty="0" err="1">
                <a:latin typeface="Calibri" panose="020F0502020204030204" pitchFamily="34" charset="0"/>
                <a:cs typeface="Calibri" panose="020F0502020204030204" pitchFamily="34" charset="0"/>
              </a:rPr>
              <a:t>blockchains</a:t>
            </a:r>
            <a:r>
              <a:rPr lang="pt-BR" sz="2400" dirty="0">
                <a:latin typeface="Calibri" panose="020F0502020204030204" pitchFamily="34" charset="0"/>
                <a:cs typeface="Calibri" panose="020F0502020204030204" pitchFamily="34" charset="0"/>
              </a:rPr>
              <a:t> são conhecidas como transações, que ocorrem quando as criptomoedas são enviadas de e para endereços de carteira.</a:t>
            </a:r>
          </a:p>
        </p:txBody>
      </p:sp>
      <p:sp>
        <p:nvSpPr>
          <p:cNvPr id="6" name="Retângulo 5">
            <a:extLst>
              <a:ext uri="{FF2B5EF4-FFF2-40B4-BE49-F238E27FC236}">
                <a16:creationId xmlns:a16="http://schemas.microsoft.com/office/drawing/2014/main" id="{416D0811-F02B-7E9F-A968-92D0CDD3618D}"/>
              </a:ext>
            </a:extLst>
          </p:cNvPr>
          <p:cNvSpPr/>
          <p:nvPr/>
        </p:nvSpPr>
        <p:spPr>
          <a:xfrm>
            <a:off x="419669" y="431665"/>
            <a:ext cx="7252306"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exploradores de bloco?</a:t>
            </a:r>
          </a:p>
        </p:txBody>
      </p:sp>
    </p:spTree>
    <p:extLst>
      <p:ext uri="{BB962C8B-B14F-4D97-AF65-F5344CB8AC3E}">
        <p14:creationId xmlns:p14="http://schemas.microsoft.com/office/powerpoint/2010/main" val="37488633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F52C3DA9-D865-0117-99B0-4F71406647A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155</a:t>
            </a:fld>
            <a:r>
              <a:rPr lang="en-US"/>
              <a:t>]</a:t>
            </a:r>
            <a:endParaRPr/>
          </a:p>
        </p:txBody>
      </p:sp>
      <p:sp>
        <p:nvSpPr>
          <p:cNvPr id="5" name="CaixaDeTexto 4">
            <a:extLst>
              <a:ext uri="{FF2B5EF4-FFF2-40B4-BE49-F238E27FC236}">
                <a16:creationId xmlns:a16="http://schemas.microsoft.com/office/drawing/2014/main" id="{EE05A14D-89A3-9087-F9CC-ED74CE442C8E}"/>
              </a:ext>
            </a:extLst>
          </p:cNvPr>
          <p:cNvSpPr txBox="1"/>
          <p:nvPr/>
        </p:nvSpPr>
        <p:spPr>
          <a:xfrm>
            <a:off x="434714" y="678924"/>
            <a:ext cx="7007901" cy="3046988"/>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Por exemplo, o endereço </a:t>
            </a:r>
            <a:r>
              <a:rPr lang="pt-BR" sz="2400" dirty="0">
                <a:solidFill>
                  <a:srgbClr val="EA4E60"/>
                </a:solidFill>
                <a:latin typeface="Calibri" panose="020F0502020204030204" pitchFamily="34" charset="0"/>
                <a:cs typeface="Calibri" panose="020F0502020204030204" pitchFamily="34" charset="0"/>
              </a:rPr>
              <a:t>Bitcoin de </a:t>
            </a:r>
            <a:r>
              <a:rPr lang="pt-BR" sz="2400" dirty="0" err="1">
                <a:solidFill>
                  <a:srgbClr val="EA4E60"/>
                </a:solidFill>
                <a:latin typeface="Calibri" panose="020F0502020204030204" pitchFamily="34" charset="0"/>
                <a:cs typeface="Calibri" panose="020F0502020204030204" pitchFamily="34" charset="0"/>
              </a:rPr>
              <a:t>Satoshi</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Nakamoto</a:t>
            </a:r>
            <a:r>
              <a:rPr lang="pt-BR" sz="2400" dirty="0">
                <a:solidFill>
                  <a:srgbClr val="EA4E60"/>
                </a:solidFill>
                <a:latin typeface="Calibri" panose="020F0502020204030204" pitchFamily="34" charset="0"/>
                <a:cs typeface="Calibri" panose="020F0502020204030204" pitchFamily="34" charset="0"/>
              </a:rPr>
              <a:t> é publicamente visível e fortemente monitorado</a:t>
            </a:r>
            <a:r>
              <a:rPr lang="pt-BR" sz="2400" dirty="0">
                <a:latin typeface="Calibri" panose="020F0502020204030204" pitchFamily="34" charset="0"/>
                <a:cs typeface="Calibri" panose="020F0502020204030204" pitchFamily="34" charset="0"/>
              </a:rPr>
              <a:t>. Você pode ver todos os bitcoins que o endereço recebeu e nenhum enviado.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Se ele decidir enviar bitcoins do endereço, o mundo inteiro saberá. Os holofotes agora estarão nos dois endereços: o de </a:t>
            </a:r>
            <a:r>
              <a:rPr lang="pt-BR" sz="2400" dirty="0" err="1">
                <a:latin typeface="Calibri" panose="020F0502020204030204" pitchFamily="34" charset="0"/>
                <a:cs typeface="Calibri" panose="020F0502020204030204" pitchFamily="34" charset="0"/>
              </a:rPr>
              <a:t>Satoshi</a:t>
            </a:r>
            <a:r>
              <a:rPr lang="pt-BR" sz="2400" dirty="0">
                <a:latin typeface="Calibri" panose="020F0502020204030204" pitchFamily="34" charset="0"/>
                <a:cs typeface="Calibri" panose="020F0502020204030204" pitchFamily="34" charset="0"/>
              </a:rPr>
              <a:t> e o do destinatário.</a:t>
            </a:r>
          </a:p>
        </p:txBody>
      </p:sp>
    </p:spTree>
    <p:extLst>
      <p:ext uri="{BB962C8B-B14F-4D97-AF65-F5344CB8AC3E}">
        <p14:creationId xmlns:p14="http://schemas.microsoft.com/office/powerpoint/2010/main" val="2444961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74AF62E-5928-21D5-2756-1D0DFC990D5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156</a:t>
            </a:fld>
            <a:r>
              <a:rPr lang="en-US"/>
              <a:t>]</a:t>
            </a:r>
            <a:endParaRPr/>
          </a:p>
        </p:txBody>
      </p:sp>
      <p:pic>
        <p:nvPicPr>
          <p:cNvPr id="5" name="Imagem 4">
            <a:extLst>
              <a:ext uri="{FF2B5EF4-FFF2-40B4-BE49-F238E27FC236}">
                <a16:creationId xmlns:a16="http://schemas.microsoft.com/office/drawing/2014/main" id="{9B574EEE-CC4D-EEA4-96FA-0C5BD859B2E3}"/>
              </a:ext>
            </a:extLst>
          </p:cNvPr>
          <p:cNvPicPr>
            <a:picLocks noChangeAspect="1"/>
          </p:cNvPicPr>
          <p:nvPr/>
        </p:nvPicPr>
        <p:blipFill>
          <a:blip r:embed="rId2"/>
          <a:stretch>
            <a:fillRect/>
          </a:stretch>
        </p:blipFill>
        <p:spPr>
          <a:xfrm>
            <a:off x="810797" y="207911"/>
            <a:ext cx="6376988" cy="2214812"/>
          </a:xfrm>
          <a:prstGeom prst="rect">
            <a:avLst/>
          </a:prstGeom>
        </p:spPr>
      </p:pic>
      <p:sp>
        <p:nvSpPr>
          <p:cNvPr id="7" name="CaixaDeTexto 6">
            <a:extLst>
              <a:ext uri="{FF2B5EF4-FFF2-40B4-BE49-F238E27FC236}">
                <a16:creationId xmlns:a16="http://schemas.microsoft.com/office/drawing/2014/main" id="{59F2C959-162E-D982-8422-28C09E86E51C}"/>
              </a:ext>
            </a:extLst>
          </p:cNvPr>
          <p:cNvSpPr txBox="1"/>
          <p:nvPr/>
        </p:nvSpPr>
        <p:spPr>
          <a:xfrm>
            <a:off x="938212" y="4777374"/>
            <a:ext cx="4572000" cy="338554"/>
          </a:xfrm>
          <a:prstGeom prst="rect">
            <a:avLst/>
          </a:prstGeom>
          <a:noFill/>
        </p:spPr>
        <p:txBody>
          <a:bodyPr wrap="square">
            <a:spAutoFit/>
          </a:bodyPr>
          <a:lstStyle/>
          <a:p>
            <a:r>
              <a:rPr lang="pt-BR" sz="800" dirty="0"/>
              <a:t>https://exame.com/future-of-money/criptoativos/bitcoin-pizza-day-a-historia-da-refeicao-mais-cara-de-todos-os-tempos/</a:t>
            </a:r>
          </a:p>
        </p:txBody>
      </p:sp>
      <p:pic>
        <p:nvPicPr>
          <p:cNvPr id="9" name="Imagem 8">
            <a:extLst>
              <a:ext uri="{FF2B5EF4-FFF2-40B4-BE49-F238E27FC236}">
                <a16:creationId xmlns:a16="http://schemas.microsoft.com/office/drawing/2014/main" id="{A3FECCA8-5215-0DDD-6DB2-4EC62CDA5F7D}"/>
              </a:ext>
            </a:extLst>
          </p:cNvPr>
          <p:cNvPicPr>
            <a:picLocks noChangeAspect="1"/>
          </p:cNvPicPr>
          <p:nvPr/>
        </p:nvPicPr>
        <p:blipFill>
          <a:blip r:embed="rId3"/>
          <a:stretch>
            <a:fillRect/>
          </a:stretch>
        </p:blipFill>
        <p:spPr>
          <a:xfrm>
            <a:off x="810797" y="2315824"/>
            <a:ext cx="7219950" cy="2190750"/>
          </a:xfrm>
          <a:prstGeom prst="rect">
            <a:avLst/>
          </a:prstGeom>
        </p:spPr>
      </p:pic>
      <p:sp>
        <p:nvSpPr>
          <p:cNvPr id="11" name="CaixaDeTexto 10">
            <a:extLst>
              <a:ext uri="{FF2B5EF4-FFF2-40B4-BE49-F238E27FC236}">
                <a16:creationId xmlns:a16="http://schemas.microsoft.com/office/drawing/2014/main" id="{2962B1B1-2303-91F6-4F1E-1BAF83755C81}"/>
              </a:ext>
            </a:extLst>
          </p:cNvPr>
          <p:cNvSpPr txBox="1"/>
          <p:nvPr/>
        </p:nvSpPr>
        <p:spPr>
          <a:xfrm>
            <a:off x="810797" y="4171220"/>
            <a:ext cx="7219950" cy="523220"/>
          </a:xfrm>
          <a:prstGeom prst="rect">
            <a:avLst/>
          </a:prstGeom>
          <a:noFill/>
        </p:spPr>
        <p:txBody>
          <a:bodyPr wrap="square">
            <a:spAutoFit/>
          </a:bodyPr>
          <a:lstStyle/>
          <a:p>
            <a:r>
              <a:rPr lang="pt-BR" dirty="0"/>
              <a:t>https://www.blockchain.com/btc/tx/a1075db55d416d3ca199f55b6084e2115b9345e16c5cf302fc80e9d5fbf5d48d</a:t>
            </a:r>
          </a:p>
        </p:txBody>
      </p:sp>
    </p:spTree>
    <p:extLst>
      <p:ext uri="{BB962C8B-B14F-4D97-AF65-F5344CB8AC3E}">
        <p14:creationId xmlns:p14="http://schemas.microsoft.com/office/powerpoint/2010/main" val="15252315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53FA9-C6A0-83E8-7DDD-D4C4B43A0503}"/>
              </a:ext>
            </a:extLst>
          </p:cNvPr>
          <p:cNvSpPr>
            <a:spLocks noGrp="1"/>
          </p:cNvSpPr>
          <p:nvPr>
            <p:ph type="title"/>
          </p:nvPr>
        </p:nvSpPr>
        <p:spPr/>
        <p:txBody>
          <a:bodyPr>
            <a:normAutofit fontScale="90000"/>
          </a:bodyPr>
          <a:lstStyle/>
          <a:p>
            <a:r>
              <a:rPr lang="pt-BR" dirty="0"/>
              <a:t>Exploradores</a:t>
            </a:r>
          </a:p>
        </p:txBody>
      </p:sp>
      <p:sp>
        <p:nvSpPr>
          <p:cNvPr id="3" name="Espaço Reservado para Número de Slide 2">
            <a:extLst>
              <a:ext uri="{FF2B5EF4-FFF2-40B4-BE49-F238E27FC236}">
                <a16:creationId xmlns:a16="http://schemas.microsoft.com/office/drawing/2014/main" id="{CEA662EC-B94D-F046-2351-3DE8BDE153A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157</a:t>
            </a:fld>
            <a:r>
              <a:rPr lang="en-US"/>
              <a:t>]</a:t>
            </a:r>
            <a:endParaRPr/>
          </a:p>
        </p:txBody>
      </p:sp>
      <p:sp>
        <p:nvSpPr>
          <p:cNvPr id="5" name="CaixaDeTexto 4">
            <a:extLst>
              <a:ext uri="{FF2B5EF4-FFF2-40B4-BE49-F238E27FC236}">
                <a16:creationId xmlns:a16="http://schemas.microsoft.com/office/drawing/2014/main" id="{865317BC-2497-C610-0DF4-72AAF085AB1A}"/>
              </a:ext>
            </a:extLst>
          </p:cNvPr>
          <p:cNvSpPr txBox="1"/>
          <p:nvPr/>
        </p:nvSpPr>
        <p:spPr>
          <a:xfrm>
            <a:off x="311699" y="1292663"/>
            <a:ext cx="6441369" cy="1785104"/>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hlinkClick r:id="rId2"/>
              </a:rPr>
              <a:t>https://blockchain.coinmarketcap.com/</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hlinkClick r:id="rId3"/>
              </a:rPr>
              <a:t>https://etherscan.io/</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hlinkClick r:id="rId4"/>
              </a:rPr>
              <a:t>https://www.bscscan.com/</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hlinkClick r:id="rId5"/>
              </a:rPr>
              <a:t>https://www.blockchain.com/explorer</a:t>
            </a:r>
            <a:endParaRPr lang="pt-BR" sz="2400" dirty="0">
              <a:latin typeface="Calibri" panose="020F0502020204030204" pitchFamily="34" charset="0"/>
              <a:cs typeface="Calibri" panose="020F0502020204030204" pitchFamily="34" charset="0"/>
            </a:endParaRPr>
          </a:p>
          <a:p>
            <a:endParaRPr lang="pt-BR" dirty="0"/>
          </a:p>
        </p:txBody>
      </p:sp>
    </p:spTree>
    <p:extLst>
      <p:ext uri="{BB962C8B-B14F-4D97-AF65-F5344CB8AC3E}">
        <p14:creationId xmlns:p14="http://schemas.microsoft.com/office/powerpoint/2010/main" val="42458126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54F525EB-A51B-5578-0D7A-74333CA86C3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158</a:t>
            </a:fld>
            <a:r>
              <a:rPr lang="en-US"/>
              <a:t>]</a:t>
            </a:r>
            <a:endParaRPr/>
          </a:p>
        </p:txBody>
      </p:sp>
      <p:sp>
        <p:nvSpPr>
          <p:cNvPr id="4" name="CaixaDeTexto 3">
            <a:extLst>
              <a:ext uri="{FF2B5EF4-FFF2-40B4-BE49-F238E27FC236}">
                <a16:creationId xmlns:a16="http://schemas.microsoft.com/office/drawing/2014/main" id="{0122F706-1A3F-9DFF-8A6C-0349C2801532}"/>
              </a:ext>
            </a:extLst>
          </p:cNvPr>
          <p:cNvSpPr txBox="1"/>
          <p:nvPr/>
        </p:nvSpPr>
        <p:spPr>
          <a:xfrm>
            <a:off x="279245" y="562132"/>
            <a:ext cx="8551889" cy="4524315"/>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Um dos endereços de </a:t>
            </a:r>
            <a:r>
              <a:rPr lang="pt-BR" sz="2400" dirty="0" err="1">
                <a:solidFill>
                  <a:schemeClr val="tx1"/>
                </a:solidFill>
                <a:latin typeface="Calibri" panose="020F0502020204030204" pitchFamily="34" charset="0"/>
                <a:cs typeface="Calibri" panose="020F0502020204030204" pitchFamily="34" charset="0"/>
              </a:rPr>
              <a:t>Satoshi</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Nakamoto</a:t>
            </a:r>
            <a:r>
              <a:rPr lang="pt-BR" sz="2400" dirty="0">
                <a:solidFill>
                  <a:schemeClr val="tx1"/>
                </a:solidFill>
                <a:latin typeface="Calibri" panose="020F0502020204030204" pitchFamily="34" charset="0"/>
                <a:cs typeface="Calibri" panose="020F0502020204030204" pitchFamily="34" charset="0"/>
              </a:rPr>
              <a:t> (ele tem mais de 22 mil)</a:t>
            </a:r>
          </a:p>
          <a:p>
            <a:r>
              <a:rPr lang="pt-BR" sz="2400" i="0" dirty="0">
                <a:solidFill>
                  <a:schemeClr val="tx1"/>
                </a:solidFill>
                <a:effectLst/>
                <a:latin typeface="Calibri" panose="020F0502020204030204" pitchFamily="34" charset="0"/>
                <a:cs typeface="Calibri" panose="020F0502020204030204" pitchFamily="34" charset="0"/>
              </a:rPr>
              <a:t>1A1zP1eP5QGefi2DMPTfTL5SLmv7DivfNa</a:t>
            </a:r>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Carteira de </a:t>
            </a:r>
            <a:r>
              <a:rPr lang="pt-BR" sz="2400" dirty="0" err="1">
                <a:solidFill>
                  <a:schemeClr val="tx1"/>
                </a:solidFill>
                <a:latin typeface="Calibri" panose="020F0502020204030204" pitchFamily="34" charset="0"/>
                <a:cs typeface="Calibri" panose="020F0502020204030204" pitchFamily="34" charset="0"/>
              </a:rPr>
              <a:t>Vitalik</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Buterin</a:t>
            </a:r>
            <a:r>
              <a:rPr lang="pt-BR" sz="2400" dirty="0">
                <a:solidFill>
                  <a:schemeClr val="tx1"/>
                </a:solidFill>
                <a:latin typeface="Calibri" panose="020F0502020204030204" pitchFamily="34" charset="0"/>
                <a:cs typeface="Calibri" panose="020F0502020204030204" pitchFamily="34" charset="0"/>
              </a:rPr>
              <a:t> (fundador da Ethereum)</a:t>
            </a:r>
          </a:p>
          <a:p>
            <a:r>
              <a:rPr lang="pt-BR" sz="2400" dirty="0">
                <a:solidFill>
                  <a:schemeClr val="tx1"/>
                </a:solidFill>
                <a:latin typeface="Calibri" panose="020F0502020204030204" pitchFamily="34" charset="0"/>
                <a:cs typeface="Calibri" panose="020F0502020204030204" pitchFamily="34" charset="0"/>
              </a:rPr>
              <a:t>0xab5801a7d398351b8be11c439e05c5b3259aec9b</a:t>
            </a:r>
          </a:p>
          <a:p>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Transação da Pizza</a:t>
            </a:r>
          </a:p>
          <a:p>
            <a:r>
              <a:rPr lang="pt-BR" sz="2400" i="0" dirty="0">
                <a:solidFill>
                  <a:schemeClr val="tx1"/>
                </a:solidFill>
                <a:effectLst/>
                <a:latin typeface="Calibri" panose="020F0502020204030204" pitchFamily="34" charset="0"/>
                <a:cs typeface="Calibri" panose="020F0502020204030204" pitchFamily="34" charset="0"/>
              </a:rPr>
              <a:t>A1075db55d416d3ca199f55b6084e2115b9345e16c5cf302fc80e9d5fbf5d48d</a:t>
            </a:r>
          </a:p>
          <a:p>
            <a:endParaRPr lang="pt-BR"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26560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Tipos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de Blockchain</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159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187623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89E3F6F-D68F-60C9-51F1-B8DCF9546B8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16</a:t>
            </a:fld>
            <a:r>
              <a:rPr lang="en-US"/>
              <a:t>]</a:t>
            </a:r>
            <a:endParaRPr/>
          </a:p>
        </p:txBody>
      </p:sp>
      <p:sp>
        <p:nvSpPr>
          <p:cNvPr id="4" name="Google Shape;169;p3">
            <a:extLst>
              <a:ext uri="{FF2B5EF4-FFF2-40B4-BE49-F238E27FC236}">
                <a16:creationId xmlns:a16="http://schemas.microsoft.com/office/drawing/2014/main" id="{101EC757-D616-FFED-D4DB-3133E0128241}"/>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Nodes</a:t>
            </a:r>
          </a:p>
        </p:txBody>
      </p:sp>
      <p:pic>
        <p:nvPicPr>
          <p:cNvPr id="1026" name="Picture 2" descr="Pin on code">
            <a:extLst>
              <a:ext uri="{FF2B5EF4-FFF2-40B4-BE49-F238E27FC236}">
                <a16:creationId xmlns:a16="http://schemas.microsoft.com/office/drawing/2014/main" id="{81DDB6F4-747D-3BF4-3A7B-1EA1318BA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16" y="1223664"/>
            <a:ext cx="3772748" cy="295758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EE74396-B95F-817D-255B-12E988962F4C}"/>
              </a:ext>
            </a:extLst>
          </p:cNvPr>
          <p:cNvSpPr txBox="1"/>
          <p:nvPr/>
        </p:nvSpPr>
        <p:spPr>
          <a:xfrm>
            <a:off x="539884" y="4251876"/>
            <a:ext cx="4919937" cy="738664"/>
          </a:xfrm>
          <a:prstGeom prst="rect">
            <a:avLst/>
          </a:prstGeom>
          <a:noFill/>
        </p:spPr>
        <p:txBody>
          <a:bodyPr wrap="none" rtlCol="0">
            <a:spAutoFit/>
          </a:bodyPr>
          <a:lstStyle/>
          <a:p>
            <a:r>
              <a:rPr lang="pt-BR" dirty="0"/>
              <a:t>Um computador conectado a rede. </a:t>
            </a:r>
          </a:p>
          <a:p>
            <a:r>
              <a:rPr lang="pt-BR" dirty="0"/>
              <a:t>Quanto mais nodes existe mais a rede fica descentralizada.</a:t>
            </a:r>
          </a:p>
          <a:p>
            <a:r>
              <a:rPr lang="pt-BR" dirty="0"/>
              <a:t>Validador de transações.</a:t>
            </a:r>
          </a:p>
        </p:txBody>
      </p:sp>
    </p:spTree>
    <p:extLst>
      <p:ext uri="{BB962C8B-B14F-4D97-AF65-F5344CB8AC3E}">
        <p14:creationId xmlns:p14="http://schemas.microsoft.com/office/powerpoint/2010/main" val="8989553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D86F48B7-9A25-8246-8EEB-6A89010E8FBD}"/>
              </a:ext>
            </a:extLst>
          </p:cNvPr>
          <p:cNvSpPr txBox="1"/>
          <p:nvPr/>
        </p:nvSpPr>
        <p:spPr>
          <a:xfrm>
            <a:off x="439810" y="557973"/>
            <a:ext cx="5736222" cy="556627"/>
          </a:xfrm>
          <a:prstGeom prst="rect">
            <a:avLst/>
          </a:prstGeom>
          <a:noFill/>
        </p:spPr>
        <p:txBody>
          <a:bodyPr wrap="square" rtlCol="0">
            <a:spAutoFit/>
          </a:bodyPr>
          <a:lstStyle/>
          <a:p>
            <a:pPr>
              <a:lnSpc>
                <a:spcPct val="70000"/>
              </a:lnSpc>
            </a:pPr>
            <a:r>
              <a:rPr lang="pt-BR" sz="4000" b="1" dirty="0">
                <a:solidFill>
                  <a:srgbClr val="EA4E60"/>
                </a:solidFill>
                <a:latin typeface="Calibri" panose="020F0502020204030204" pitchFamily="34" charset="0"/>
                <a:cs typeface="Calibri" panose="020F0502020204030204" pitchFamily="34" charset="0"/>
              </a:rPr>
              <a:t>BLOCKCHAIN</a:t>
            </a:r>
          </a:p>
        </p:txBody>
      </p:sp>
      <p:pic>
        <p:nvPicPr>
          <p:cNvPr id="7" name="Imagem 6">
            <a:extLst>
              <a:ext uri="{FF2B5EF4-FFF2-40B4-BE49-F238E27FC236}">
                <a16:creationId xmlns:a16="http://schemas.microsoft.com/office/drawing/2014/main" id="{468C203D-0A60-BF42-9CDA-089A1F3B5186}"/>
              </a:ext>
            </a:extLst>
          </p:cNvPr>
          <p:cNvPicPr>
            <a:picLocks noChangeAspect="1"/>
          </p:cNvPicPr>
          <p:nvPr/>
        </p:nvPicPr>
        <p:blipFill>
          <a:blip r:embed="rId3"/>
          <a:stretch>
            <a:fillRect/>
          </a:stretch>
        </p:blipFill>
        <p:spPr>
          <a:xfrm>
            <a:off x="6411316" y="227001"/>
            <a:ext cx="1804622" cy="2457273"/>
          </a:xfrm>
          <a:prstGeom prst="rect">
            <a:avLst/>
          </a:prstGeom>
        </p:spPr>
      </p:pic>
      <p:cxnSp>
        <p:nvCxnSpPr>
          <p:cNvPr id="17" name="Conector Reto 16">
            <a:extLst>
              <a:ext uri="{FF2B5EF4-FFF2-40B4-BE49-F238E27FC236}">
                <a16:creationId xmlns:a16="http://schemas.microsoft.com/office/drawing/2014/main" id="{ADC3E974-096C-494B-8D6C-7E43EFE68B43}"/>
              </a:ext>
            </a:extLst>
          </p:cNvPr>
          <p:cNvCxnSpPr>
            <a:cxnSpLocks/>
          </p:cNvCxnSpPr>
          <p:nvPr/>
        </p:nvCxnSpPr>
        <p:spPr>
          <a:xfrm flipV="1">
            <a:off x="6768061" y="3771901"/>
            <a:ext cx="1696453" cy="1028700"/>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cxnSp>
        <p:nvCxnSpPr>
          <p:cNvPr id="57" name="Conector Reto 56">
            <a:extLst>
              <a:ext uri="{FF2B5EF4-FFF2-40B4-BE49-F238E27FC236}">
                <a16:creationId xmlns:a16="http://schemas.microsoft.com/office/drawing/2014/main" id="{A0D6DF4A-D707-6B4E-8EFA-874A32E4F4AB}"/>
              </a:ext>
            </a:extLst>
          </p:cNvPr>
          <p:cNvCxnSpPr>
            <a:cxnSpLocks/>
          </p:cNvCxnSpPr>
          <p:nvPr/>
        </p:nvCxnSpPr>
        <p:spPr>
          <a:xfrm>
            <a:off x="4629448" y="1272340"/>
            <a:ext cx="5089358" cy="3302669"/>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cxnSp>
        <p:nvCxnSpPr>
          <p:cNvPr id="58" name="Conector Reto 57">
            <a:extLst>
              <a:ext uri="{FF2B5EF4-FFF2-40B4-BE49-F238E27FC236}">
                <a16:creationId xmlns:a16="http://schemas.microsoft.com/office/drawing/2014/main" id="{504FF69F-E3AB-D841-8FAF-5BF80F12B298}"/>
              </a:ext>
            </a:extLst>
          </p:cNvPr>
          <p:cNvCxnSpPr>
            <a:cxnSpLocks/>
          </p:cNvCxnSpPr>
          <p:nvPr/>
        </p:nvCxnSpPr>
        <p:spPr>
          <a:xfrm flipV="1">
            <a:off x="4605385" y="-216569"/>
            <a:ext cx="2523624" cy="1374609"/>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pic>
        <p:nvPicPr>
          <p:cNvPr id="2" name="Imagem 1">
            <a:extLst>
              <a:ext uri="{FF2B5EF4-FFF2-40B4-BE49-F238E27FC236}">
                <a16:creationId xmlns:a16="http://schemas.microsoft.com/office/drawing/2014/main" id="{620FB3EB-26F8-FE42-A3CD-DC7CCC8E6B4E}"/>
              </a:ext>
            </a:extLst>
          </p:cNvPr>
          <p:cNvPicPr>
            <a:picLocks noChangeAspect="1"/>
          </p:cNvPicPr>
          <p:nvPr/>
        </p:nvPicPr>
        <p:blipFill>
          <a:blip r:embed="rId4"/>
          <a:stretch>
            <a:fillRect/>
          </a:stretch>
        </p:blipFill>
        <p:spPr>
          <a:xfrm>
            <a:off x="6338756" y="3636915"/>
            <a:ext cx="1176572" cy="1608132"/>
          </a:xfrm>
          <a:prstGeom prst="rect">
            <a:avLst/>
          </a:prstGeom>
        </p:spPr>
      </p:pic>
      <p:pic>
        <p:nvPicPr>
          <p:cNvPr id="44" name="Imagem 43">
            <a:extLst>
              <a:ext uri="{FF2B5EF4-FFF2-40B4-BE49-F238E27FC236}">
                <a16:creationId xmlns:a16="http://schemas.microsoft.com/office/drawing/2014/main" id="{568D3CCB-874D-1746-8B1C-BA56FDA1D4E2}"/>
              </a:ext>
            </a:extLst>
          </p:cNvPr>
          <p:cNvPicPr>
            <a:picLocks noChangeAspect="1"/>
          </p:cNvPicPr>
          <p:nvPr/>
        </p:nvPicPr>
        <p:blipFill>
          <a:blip r:embed="rId4"/>
          <a:stretch>
            <a:fillRect/>
          </a:stretch>
        </p:blipFill>
        <p:spPr>
          <a:xfrm>
            <a:off x="7893369" y="2652759"/>
            <a:ext cx="1169325" cy="1598228"/>
          </a:xfrm>
          <a:prstGeom prst="rect">
            <a:avLst/>
          </a:prstGeom>
        </p:spPr>
      </p:pic>
      <p:pic>
        <p:nvPicPr>
          <p:cNvPr id="53" name="Imagem 52">
            <a:extLst>
              <a:ext uri="{FF2B5EF4-FFF2-40B4-BE49-F238E27FC236}">
                <a16:creationId xmlns:a16="http://schemas.microsoft.com/office/drawing/2014/main" id="{B4065362-BE58-8B4C-8F9E-049C1331E7C1}"/>
              </a:ext>
            </a:extLst>
          </p:cNvPr>
          <p:cNvPicPr>
            <a:picLocks noChangeAspect="1"/>
          </p:cNvPicPr>
          <p:nvPr/>
        </p:nvPicPr>
        <p:blipFill>
          <a:blip r:embed="rId5"/>
          <a:stretch>
            <a:fillRect/>
          </a:stretch>
        </p:blipFill>
        <p:spPr>
          <a:xfrm>
            <a:off x="4237977" y="557973"/>
            <a:ext cx="766071" cy="1041670"/>
          </a:xfrm>
          <a:prstGeom prst="rect">
            <a:avLst/>
          </a:prstGeom>
        </p:spPr>
      </p:pic>
      <p:pic>
        <p:nvPicPr>
          <p:cNvPr id="41" name="Imagem 40">
            <a:extLst>
              <a:ext uri="{FF2B5EF4-FFF2-40B4-BE49-F238E27FC236}">
                <a16:creationId xmlns:a16="http://schemas.microsoft.com/office/drawing/2014/main" id="{41664C49-4660-0344-8177-A43313A6F106}"/>
              </a:ext>
            </a:extLst>
          </p:cNvPr>
          <p:cNvPicPr>
            <a:picLocks noChangeAspect="1"/>
          </p:cNvPicPr>
          <p:nvPr/>
        </p:nvPicPr>
        <p:blipFill>
          <a:blip r:embed="rId5"/>
          <a:stretch>
            <a:fillRect/>
          </a:stretch>
        </p:blipFill>
        <p:spPr>
          <a:xfrm>
            <a:off x="4869033" y="978573"/>
            <a:ext cx="766071" cy="1041670"/>
          </a:xfrm>
          <a:prstGeom prst="rect">
            <a:avLst/>
          </a:prstGeom>
        </p:spPr>
      </p:pic>
      <p:pic>
        <p:nvPicPr>
          <p:cNvPr id="59" name="Imagem 58">
            <a:extLst>
              <a:ext uri="{FF2B5EF4-FFF2-40B4-BE49-F238E27FC236}">
                <a16:creationId xmlns:a16="http://schemas.microsoft.com/office/drawing/2014/main" id="{2A9D723F-38FA-3445-BAB1-2066CFEF70D7}"/>
              </a:ext>
            </a:extLst>
          </p:cNvPr>
          <p:cNvPicPr>
            <a:picLocks noChangeAspect="1"/>
          </p:cNvPicPr>
          <p:nvPr/>
        </p:nvPicPr>
        <p:blipFill>
          <a:blip r:embed="rId5"/>
          <a:stretch>
            <a:fillRect/>
          </a:stretch>
        </p:blipFill>
        <p:spPr>
          <a:xfrm>
            <a:off x="5480115" y="1368063"/>
            <a:ext cx="766071" cy="1041670"/>
          </a:xfrm>
          <a:prstGeom prst="rect">
            <a:avLst/>
          </a:prstGeom>
        </p:spPr>
      </p:pic>
      <p:pic>
        <p:nvPicPr>
          <p:cNvPr id="60" name="Imagem 59">
            <a:extLst>
              <a:ext uri="{FF2B5EF4-FFF2-40B4-BE49-F238E27FC236}">
                <a16:creationId xmlns:a16="http://schemas.microsoft.com/office/drawing/2014/main" id="{EAAE3F1B-8913-564E-8B05-63936B1EAE9D}"/>
              </a:ext>
            </a:extLst>
          </p:cNvPr>
          <p:cNvPicPr>
            <a:picLocks noChangeAspect="1"/>
          </p:cNvPicPr>
          <p:nvPr/>
        </p:nvPicPr>
        <p:blipFill>
          <a:blip r:embed="rId5"/>
          <a:stretch>
            <a:fillRect/>
          </a:stretch>
        </p:blipFill>
        <p:spPr>
          <a:xfrm>
            <a:off x="5409093" y="-209559"/>
            <a:ext cx="766071" cy="1041670"/>
          </a:xfrm>
          <a:prstGeom prst="rect">
            <a:avLst/>
          </a:prstGeom>
        </p:spPr>
      </p:pic>
      <p:sp>
        <p:nvSpPr>
          <p:cNvPr id="23" name="Retângulo 22">
            <a:extLst>
              <a:ext uri="{FF2B5EF4-FFF2-40B4-BE49-F238E27FC236}">
                <a16:creationId xmlns:a16="http://schemas.microsoft.com/office/drawing/2014/main" id="{9C0A5687-1ADC-416B-940C-C612665CEFF0}"/>
              </a:ext>
            </a:extLst>
          </p:cNvPr>
          <p:cNvSpPr/>
          <p:nvPr/>
        </p:nvSpPr>
        <p:spPr>
          <a:xfrm>
            <a:off x="439810" y="1853522"/>
            <a:ext cx="4264093" cy="267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675"/>
          </a:p>
        </p:txBody>
      </p:sp>
      <p:sp>
        <p:nvSpPr>
          <p:cNvPr id="24" name="CaixaDeTexto 23">
            <a:extLst>
              <a:ext uri="{FF2B5EF4-FFF2-40B4-BE49-F238E27FC236}">
                <a16:creationId xmlns:a16="http://schemas.microsoft.com/office/drawing/2014/main" id="{2271D78C-A447-49B3-9C79-2831625EB539}"/>
              </a:ext>
            </a:extLst>
          </p:cNvPr>
          <p:cNvSpPr txBox="1"/>
          <p:nvPr/>
        </p:nvSpPr>
        <p:spPr>
          <a:xfrm>
            <a:off x="439810" y="1368479"/>
            <a:ext cx="3798167" cy="3416320"/>
          </a:xfrm>
          <a:prstGeom prst="rect">
            <a:avLst/>
          </a:prstGeom>
          <a:noFill/>
        </p:spPr>
        <p:txBody>
          <a:bodyPr wrap="square" rtlCol="0">
            <a:spAutoFit/>
          </a:bodyPr>
          <a:lstStyle/>
          <a:p>
            <a:pPr fontAlgn="base"/>
            <a:r>
              <a:rPr lang="pt-BR" sz="2100" b="1" dirty="0">
                <a:solidFill>
                  <a:schemeClr val="tx1"/>
                </a:solidFill>
                <a:latin typeface="Calibri" panose="020F0502020204030204" pitchFamily="34" charset="0"/>
                <a:cs typeface="Calibri" panose="020F0502020204030204" pitchFamily="34" charset="0"/>
              </a:rPr>
              <a:t>É </a:t>
            </a:r>
            <a:r>
              <a:rPr lang="pt-BR" sz="1500" dirty="0">
                <a:solidFill>
                  <a:schemeClr val="tx1"/>
                </a:solidFill>
                <a:latin typeface="Calibri" panose="020F0502020204030204" pitchFamily="34" charset="0"/>
                <a:cs typeface="Calibri" panose="020F0502020204030204" pitchFamily="34" charset="0"/>
              </a:rPr>
              <a:t>um livro-razão compartilhado e imutável que facilita o processo de registro de transações e a rastreabilidade de ativos dentro de uma rede. </a:t>
            </a:r>
          </a:p>
          <a:p>
            <a:pPr fontAlgn="base"/>
            <a:endParaRPr lang="pt-BR" sz="1500" dirty="0">
              <a:solidFill>
                <a:schemeClr val="tx1"/>
              </a:solidFill>
              <a:latin typeface="Calibri" panose="020F0502020204030204" pitchFamily="34" charset="0"/>
              <a:cs typeface="Calibri" panose="020F0502020204030204" pitchFamily="34" charset="0"/>
            </a:endParaRPr>
          </a:p>
          <a:p>
            <a:pPr fontAlgn="base"/>
            <a:r>
              <a:rPr lang="pt-BR" sz="1500" dirty="0">
                <a:solidFill>
                  <a:schemeClr val="tx1"/>
                </a:solidFill>
                <a:latin typeface="Calibri" panose="020F0502020204030204" pitchFamily="34" charset="0"/>
                <a:cs typeface="Calibri" panose="020F0502020204030204" pitchFamily="34" charset="0"/>
              </a:rPr>
              <a:t>Esse ativo pode ser tangível (casa, carro, dinheiro, café, </a:t>
            </a:r>
            <a:r>
              <a:rPr lang="pt-BR" sz="1500" dirty="0" err="1">
                <a:solidFill>
                  <a:schemeClr val="tx1"/>
                </a:solidFill>
                <a:latin typeface="Calibri" panose="020F0502020204030204" pitchFamily="34" charset="0"/>
                <a:cs typeface="Calibri" panose="020F0502020204030204" pitchFamily="34" charset="0"/>
              </a:rPr>
              <a:t>etc</a:t>
            </a:r>
            <a:r>
              <a:rPr lang="pt-BR" sz="1500" dirty="0">
                <a:solidFill>
                  <a:schemeClr val="tx1"/>
                </a:solidFill>
                <a:latin typeface="Calibri" panose="020F0502020204030204" pitchFamily="34" charset="0"/>
                <a:cs typeface="Calibri" panose="020F0502020204030204" pitchFamily="34" charset="0"/>
              </a:rPr>
              <a:t>) ou intangível (propriedade intelectual, patentes, direitos autorais e assim por diante). </a:t>
            </a:r>
          </a:p>
          <a:p>
            <a:pPr fontAlgn="base"/>
            <a:endParaRPr lang="pt-BR" sz="1500" dirty="0">
              <a:solidFill>
                <a:schemeClr val="tx1"/>
              </a:solidFill>
              <a:latin typeface="Calibri" panose="020F0502020204030204" pitchFamily="34" charset="0"/>
              <a:cs typeface="Calibri" panose="020F0502020204030204" pitchFamily="34" charset="0"/>
            </a:endParaRPr>
          </a:p>
          <a:p>
            <a:pPr fontAlgn="base"/>
            <a:r>
              <a:rPr lang="pt-BR" sz="1500" dirty="0">
                <a:solidFill>
                  <a:schemeClr val="tx1"/>
                </a:solidFill>
                <a:latin typeface="Calibri" panose="020F0502020204030204" pitchFamily="34" charset="0"/>
                <a:cs typeface="Calibri" panose="020F0502020204030204" pitchFamily="34" charset="0"/>
              </a:rPr>
              <a:t>Praticamente qualquer item de valor pode ser rastreado e negociado em uma rede de </a:t>
            </a:r>
            <a:r>
              <a:rPr lang="pt-BR" sz="1500" dirty="0" err="1">
                <a:solidFill>
                  <a:schemeClr val="tx1"/>
                </a:solidFill>
                <a:latin typeface="Calibri" panose="020F0502020204030204" pitchFamily="34" charset="0"/>
                <a:cs typeface="Calibri" panose="020F0502020204030204" pitchFamily="34" charset="0"/>
              </a:rPr>
              <a:t>blockchain</a:t>
            </a:r>
            <a:r>
              <a:rPr lang="pt-BR" sz="1500" dirty="0">
                <a:solidFill>
                  <a:schemeClr val="tx1"/>
                </a:solidFill>
                <a:latin typeface="Calibri" panose="020F0502020204030204" pitchFamily="34" charset="0"/>
                <a:cs typeface="Calibri" panose="020F0502020204030204" pitchFamily="34" charset="0"/>
              </a:rPr>
              <a:t>, dessa forma, reduzindo os riscos e os custos para todos os envolvidos.</a:t>
            </a:r>
          </a:p>
        </p:txBody>
      </p:sp>
    </p:spTree>
    <p:extLst>
      <p:ext uri="{BB962C8B-B14F-4D97-AF65-F5344CB8AC3E}">
        <p14:creationId xmlns:p14="http://schemas.microsoft.com/office/powerpoint/2010/main" val="16333993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30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par>
                                <p:cTn id="12" presetID="2" presetClass="entr" presetSubtype="4" decel="50000" fill="hold" nodeType="withEffect">
                                  <p:stCondLst>
                                    <p:cond delay="6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500" fill="hold"/>
                                        <p:tgtEl>
                                          <p:spTgt spid="44"/>
                                        </p:tgtEl>
                                        <p:attrNameLst>
                                          <p:attrName>ppt_x</p:attrName>
                                        </p:attrNameLst>
                                      </p:cBhvr>
                                      <p:tavLst>
                                        <p:tav tm="0">
                                          <p:val>
                                            <p:strVal val="#ppt_x"/>
                                          </p:val>
                                        </p:tav>
                                        <p:tav tm="100000">
                                          <p:val>
                                            <p:strVal val="#ppt_x"/>
                                          </p:val>
                                        </p:tav>
                                      </p:tavLst>
                                    </p:anim>
                                    <p:anim calcmode="lin" valueType="num">
                                      <p:cBhvr additive="base">
                                        <p:cTn id="15" dur="500" fill="hold"/>
                                        <p:tgtEl>
                                          <p:spTgt spid="44"/>
                                        </p:tgtEl>
                                        <p:attrNameLst>
                                          <p:attrName>ppt_y</p:attrName>
                                        </p:attrNameLst>
                                      </p:cBhvr>
                                      <p:tavLst>
                                        <p:tav tm="0">
                                          <p:val>
                                            <p:strVal val="1+#ppt_h/2"/>
                                          </p:val>
                                        </p:tav>
                                        <p:tav tm="100000">
                                          <p:val>
                                            <p:strVal val="#ppt_y"/>
                                          </p:val>
                                        </p:tav>
                                      </p:tavLst>
                                    </p:anim>
                                  </p:childTnLst>
                                </p:cTn>
                              </p:par>
                              <p:par>
                                <p:cTn id="16" presetID="22" presetClass="entr" presetSubtype="4" fill="hold" nodeType="withEffect">
                                  <p:stCondLst>
                                    <p:cond delay="70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1000"/>
                                        <p:tgtEl>
                                          <p:spTgt spid="57"/>
                                        </p:tgtEl>
                                      </p:cBhvr>
                                    </p:animEffect>
                                  </p:childTnLst>
                                </p:cTn>
                              </p:par>
                              <p:par>
                                <p:cTn id="19" presetID="2" presetClass="entr" presetSubtype="4" decel="50000" fill="hold" nodeType="withEffect">
                                  <p:stCondLst>
                                    <p:cond delay="10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decel="50000" fill="hold" nodeType="withEffect">
                                  <p:stCondLst>
                                    <p:cond delay="130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par>
                                <p:cTn id="27" presetID="2" presetClass="entr" presetSubtype="4" decel="50000" fill="hold" nodeType="withEffect">
                                  <p:stCondLst>
                                    <p:cond delay="150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ppt_x"/>
                                          </p:val>
                                        </p:tav>
                                        <p:tav tm="100000">
                                          <p:val>
                                            <p:strVal val="#ppt_x"/>
                                          </p:val>
                                        </p:tav>
                                      </p:tavLst>
                                    </p:anim>
                                    <p:anim calcmode="lin" valueType="num">
                                      <p:cBhvr additive="base">
                                        <p:cTn id="30" dur="500" fill="hold"/>
                                        <p:tgtEl>
                                          <p:spTgt spid="53"/>
                                        </p:tgtEl>
                                        <p:attrNameLst>
                                          <p:attrName>ppt_y</p:attrName>
                                        </p:attrNameLst>
                                      </p:cBhvr>
                                      <p:tavLst>
                                        <p:tav tm="0">
                                          <p:val>
                                            <p:strVal val="1+#ppt_h/2"/>
                                          </p:val>
                                        </p:tav>
                                        <p:tav tm="100000">
                                          <p:val>
                                            <p:strVal val="#ppt_y"/>
                                          </p:val>
                                        </p:tav>
                                      </p:tavLst>
                                    </p:anim>
                                  </p:childTnLst>
                                </p:cTn>
                              </p:par>
                              <p:par>
                                <p:cTn id="31" presetID="22" presetClass="entr" presetSubtype="4" fill="hold" nodeType="withEffect">
                                  <p:stCondLst>
                                    <p:cond delay="1900"/>
                                  </p:stCondLst>
                                  <p:childTnLst>
                                    <p:set>
                                      <p:cBhvr>
                                        <p:cTn id="32" dur="1" fill="hold">
                                          <p:stCondLst>
                                            <p:cond delay="0"/>
                                          </p:stCondLst>
                                        </p:cTn>
                                        <p:tgtEl>
                                          <p:spTgt spid="58"/>
                                        </p:tgtEl>
                                        <p:attrNameLst>
                                          <p:attrName>style.visibility</p:attrName>
                                        </p:attrNameLst>
                                      </p:cBhvr>
                                      <p:to>
                                        <p:strVal val="visible"/>
                                      </p:to>
                                    </p:set>
                                    <p:animEffect transition="in" filter="wipe(down)">
                                      <p:cBhvr>
                                        <p:cTn id="33" dur="500"/>
                                        <p:tgtEl>
                                          <p:spTgt spid="58"/>
                                        </p:tgtEl>
                                      </p:cBhvr>
                                    </p:animEffect>
                                  </p:childTnLst>
                                </p:cTn>
                              </p:par>
                              <p:par>
                                <p:cTn id="34" presetID="2" presetClass="entr" presetSubtype="4" decel="50000" fill="hold" nodeType="withEffect">
                                  <p:stCondLst>
                                    <p:cond delay="20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fill="hold"/>
                                        <p:tgtEl>
                                          <p:spTgt spid="60"/>
                                        </p:tgtEl>
                                        <p:attrNameLst>
                                          <p:attrName>ppt_x</p:attrName>
                                        </p:attrNameLst>
                                      </p:cBhvr>
                                      <p:tavLst>
                                        <p:tav tm="0">
                                          <p:val>
                                            <p:strVal val="#ppt_x"/>
                                          </p:val>
                                        </p:tav>
                                        <p:tav tm="100000">
                                          <p:val>
                                            <p:strVal val="#ppt_x"/>
                                          </p:val>
                                        </p:tav>
                                      </p:tavLst>
                                    </p:anim>
                                    <p:anim calcmode="lin" valueType="num">
                                      <p:cBhvr additive="base">
                                        <p:cTn id="37" dur="500" fill="hold"/>
                                        <p:tgtEl>
                                          <p:spTgt spid="60"/>
                                        </p:tgtEl>
                                        <p:attrNameLst>
                                          <p:attrName>ppt_y</p:attrName>
                                        </p:attrNameLst>
                                      </p:cBhvr>
                                      <p:tavLst>
                                        <p:tav tm="0">
                                          <p:val>
                                            <p:strVal val="1+#ppt_h/2"/>
                                          </p:val>
                                        </p:tav>
                                        <p:tav tm="100000">
                                          <p:val>
                                            <p:strVal val="#ppt_y"/>
                                          </p:val>
                                        </p:tav>
                                      </p:tavLst>
                                    </p:anim>
                                  </p:childTnLst>
                                </p:cTn>
                              </p:par>
                            </p:childTnLst>
                          </p:cTn>
                        </p:par>
                        <p:par>
                          <p:cTn id="38" fill="hold">
                            <p:stCondLst>
                              <p:cond delay="2500"/>
                            </p:stCondLst>
                            <p:childTnLst>
                              <p:par>
                                <p:cTn id="39" presetID="10" presetClass="entr" presetSubtype="0" fill="hold" grpId="0" nodeType="after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Effect transition="in" filter="fade">
                                      <p:cBhvr>
                                        <p:cTn id="41" dur="600"/>
                                        <p:tgtEl>
                                          <p:spTgt spid="10"/>
                                        </p:tgtEl>
                                      </p:cBhvr>
                                    </p:animEffect>
                                  </p:childTnLst>
                                </p:cTn>
                              </p:par>
                            </p:childTnLst>
                          </p:cTn>
                        </p:par>
                        <p:par>
                          <p:cTn id="42" fill="hold">
                            <p:stCondLst>
                              <p:cond delay="3640"/>
                            </p:stCondLst>
                            <p:childTnLst>
                              <p:par>
                                <p:cTn id="43" presetID="2" presetClass="entr" presetSubtype="12" accel="50000" decel="5000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1000" fill="hold"/>
                                        <p:tgtEl>
                                          <p:spTgt spid="7"/>
                                        </p:tgtEl>
                                        <p:attrNameLst>
                                          <p:attrName>ppt_x</p:attrName>
                                        </p:attrNameLst>
                                      </p:cBhvr>
                                      <p:tavLst>
                                        <p:tav tm="0">
                                          <p:val>
                                            <p:strVal val="0-#ppt_w/2"/>
                                          </p:val>
                                        </p:tav>
                                        <p:tav tm="100000">
                                          <p:val>
                                            <p:strVal val="#ppt_x"/>
                                          </p:val>
                                        </p:tav>
                                      </p:tavLst>
                                    </p:anim>
                                    <p:anim calcmode="lin" valueType="num">
                                      <p:cBhvr additive="base">
                                        <p:cTn id="46" dur="10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464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par>
                          <p:cTn id="51" fill="hold">
                            <p:stCondLst>
                              <p:cond delay="5140"/>
                            </p:stCondLst>
                            <p:childTnLst>
                              <p:par>
                                <p:cTn id="52" presetID="22" presetClass="entr" presetSubtype="8"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4609753"/>
              </p:ext>
            </p:extLst>
          </p:nvPr>
        </p:nvGraphicFramePr>
        <p:xfrm>
          <a:off x="1491563" y="75593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tângulo 5">
            <a:extLst>
              <a:ext uri="{FF2B5EF4-FFF2-40B4-BE49-F238E27FC236}">
                <a16:creationId xmlns:a16="http://schemas.microsoft.com/office/drawing/2014/main" id="{F3DB16C4-C224-FE41-D8F6-C279AA1D51EE}"/>
              </a:ext>
            </a:extLst>
          </p:cNvPr>
          <p:cNvSpPr/>
          <p:nvPr/>
        </p:nvSpPr>
        <p:spPr>
          <a:xfrm>
            <a:off x="419669" y="431665"/>
            <a:ext cx="261642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Tipificações</a:t>
            </a:r>
          </a:p>
        </p:txBody>
      </p:sp>
    </p:spTree>
    <p:extLst>
      <p:ext uri="{BB962C8B-B14F-4D97-AF65-F5344CB8AC3E}">
        <p14:creationId xmlns:p14="http://schemas.microsoft.com/office/powerpoint/2010/main" val="42885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419669" y="1375216"/>
            <a:ext cx="6172200" cy="3577903"/>
          </a:xfrm>
          <a:prstGeom prst="rect">
            <a:avLst/>
          </a:prstGeom>
        </p:spPr>
        <p:txBody>
          <a:bodyPr wrap="square">
            <a:spAutoFit/>
          </a:bodyPr>
          <a:lstStyle/>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Informações imediatas e precisas.</a:t>
            </a:r>
          </a:p>
          <a:p>
            <a:pPr fontAlgn="base"/>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Transparência.</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Armazenamento de forma imutável.</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Confiança. </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Contratos Inteligentes.</a:t>
            </a:r>
          </a:p>
          <a:p>
            <a:pPr fontAlgn="base"/>
            <a:endParaRPr lang="pt-BR" sz="1050" dirty="0">
              <a:solidFill>
                <a:srgbClr val="323232"/>
              </a:solidFill>
              <a:latin typeface="ibm-plex-sans"/>
            </a:endParaRPr>
          </a:p>
        </p:txBody>
      </p:sp>
      <p:sp>
        <p:nvSpPr>
          <p:cNvPr id="5" name="Retângulo 4">
            <a:extLst>
              <a:ext uri="{FF2B5EF4-FFF2-40B4-BE49-F238E27FC236}">
                <a16:creationId xmlns:a16="http://schemas.microsoft.com/office/drawing/2014/main" id="{72DB9859-7FC6-7A19-1FA7-F8F691A09669}"/>
              </a:ext>
            </a:extLst>
          </p:cNvPr>
          <p:cNvSpPr/>
          <p:nvPr/>
        </p:nvSpPr>
        <p:spPr>
          <a:xfrm>
            <a:off x="419669" y="431665"/>
            <a:ext cx="645561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Importância para as empresas</a:t>
            </a:r>
          </a:p>
        </p:txBody>
      </p:sp>
    </p:spTree>
    <p:extLst>
      <p:ext uri="{BB962C8B-B14F-4D97-AF65-F5344CB8AC3E}">
        <p14:creationId xmlns:p14="http://schemas.microsoft.com/office/powerpoint/2010/main" val="42632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419669" y="1341102"/>
            <a:ext cx="7242587" cy="3046988"/>
          </a:xfrm>
          <a:prstGeom prst="rect">
            <a:avLst/>
          </a:prstGeom>
        </p:spPr>
        <p:txBody>
          <a:bodyPr wrap="square">
            <a:spAutoFit/>
          </a:bodyPr>
          <a:lstStyle/>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Totalmente transparente e aberta;</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Não há restrições de entrada, qualquer pessoa pode participar das validações das transações; </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Descentralizada;</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Incentivo para participar: Criptomoeda.</a:t>
            </a:r>
          </a:p>
        </p:txBody>
      </p:sp>
      <p:sp>
        <p:nvSpPr>
          <p:cNvPr id="5" name="Retângulo 4">
            <a:extLst>
              <a:ext uri="{FF2B5EF4-FFF2-40B4-BE49-F238E27FC236}">
                <a16:creationId xmlns:a16="http://schemas.microsoft.com/office/drawing/2014/main" id="{2A48A00B-13E1-1D83-3EEB-91B8ED52ACE4}"/>
              </a:ext>
            </a:extLst>
          </p:cNvPr>
          <p:cNvSpPr/>
          <p:nvPr/>
        </p:nvSpPr>
        <p:spPr>
          <a:xfrm>
            <a:off x="419669" y="431665"/>
            <a:ext cx="403187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Pública</a:t>
            </a:r>
          </a:p>
        </p:txBody>
      </p:sp>
    </p:spTree>
    <p:extLst>
      <p:ext uri="{BB962C8B-B14F-4D97-AF65-F5344CB8AC3E}">
        <p14:creationId xmlns:p14="http://schemas.microsoft.com/office/powerpoint/2010/main" val="305064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BTC">
            <a:extLst>
              <a:ext uri="{FF2B5EF4-FFF2-40B4-BE49-F238E27FC236}">
                <a16:creationId xmlns:a16="http://schemas.microsoft.com/office/drawing/2014/main" id="{D54B8889-C0AE-D14A-B3A8-14EC6024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 y="23431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ETH">
            <a:extLst>
              <a:ext uri="{FF2B5EF4-FFF2-40B4-BE49-F238E27FC236}">
                <a16:creationId xmlns:a16="http://schemas.microsoft.com/office/drawing/2014/main" id="{14DC6CD2-BA7E-D150-F5FD-CD3B2449D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3431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ADA">
            <a:extLst>
              <a:ext uri="{FF2B5EF4-FFF2-40B4-BE49-F238E27FC236}">
                <a16:creationId xmlns:a16="http://schemas.microsoft.com/office/drawing/2014/main" id="{BE92F674-B448-3EE8-100A-C4E9E213E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38" y="23431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SOL">
            <a:extLst>
              <a:ext uri="{FF2B5EF4-FFF2-40B4-BE49-F238E27FC236}">
                <a16:creationId xmlns:a16="http://schemas.microsoft.com/office/drawing/2014/main" id="{9B2EDDEB-2A51-CB4A-70ED-79FD7B438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976" y="23622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DOT">
            <a:extLst>
              <a:ext uri="{FF2B5EF4-FFF2-40B4-BE49-F238E27FC236}">
                <a16:creationId xmlns:a16="http://schemas.microsoft.com/office/drawing/2014/main" id="{6E2CBC17-5DF0-1593-4297-7D73FEF8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4039" y="23622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AVAX">
            <a:extLst>
              <a:ext uri="{FF2B5EF4-FFF2-40B4-BE49-F238E27FC236}">
                <a16:creationId xmlns:a16="http://schemas.microsoft.com/office/drawing/2014/main" id="{CE072F71-DD13-F550-B2CB-398B09748E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852" y="236220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B4FA7570-E99C-131D-9B09-5DDE2C43C30E}"/>
              </a:ext>
            </a:extLst>
          </p:cNvPr>
          <p:cNvSpPr/>
          <p:nvPr/>
        </p:nvSpPr>
        <p:spPr>
          <a:xfrm>
            <a:off x="419669" y="431665"/>
            <a:ext cx="6415539"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Pública - Exemplos</a:t>
            </a:r>
          </a:p>
        </p:txBody>
      </p:sp>
    </p:spTree>
    <p:extLst>
      <p:ext uri="{BB962C8B-B14F-4D97-AF65-F5344CB8AC3E}">
        <p14:creationId xmlns:p14="http://schemas.microsoft.com/office/powerpoint/2010/main" val="6441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9669" y="1218467"/>
            <a:ext cx="7672892" cy="3785652"/>
          </a:xfrm>
          <a:prstGeom prst="rect">
            <a:avLst/>
          </a:prstGeom>
          <a:noFill/>
        </p:spPr>
        <p:txBody>
          <a:bodyPr wrap="square" rtlCol="0">
            <a:spAutoFit/>
          </a:bodyPr>
          <a:lstStyle/>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Semelhante a uma rede pública de </a:t>
            </a:r>
            <a:r>
              <a:rPr lang="pt-BR" sz="2400" dirty="0" err="1">
                <a:solidFill>
                  <a:schemeClr val="tx1"/>
                </a:solidFill>
                <a:latin typeface="Calibri" panose="020F0502020204030204" pitchFamily="34" charset="0"/>
                <a:cs typeface="Calibri" panose="020F0502020204030204" pitchFamily="34" charset="0"/>
              </a:rPr>
              <a:t>blockchain</a:t>
            </a:r>
            <a:r>
              <a:rPr lang="pt-BR" sz="2400" dirty="0">
                <a:solidFill>
                  <a:schemeClr val="tx1"/>
                </a:solidFill>
                <a:latin typeface="Calibri" panose="020F0502020204030204" pitchFamily="34" charset="0"/>
                <a:cs typeface="Calibri" panose="020F0502020204030204" pitchFamily="34" charset="0"/>
              </a:rPr>
              <a:t>. </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Descentralizada, no entanto, centralizada; =) </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Administrada por uma organização;</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Controle de quem tem permissão para participar;</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Pode ser executada por trás de um firewall corporativo ou hospedada </a:t>
            </a:r>
            <a:r>
              <a:rPr lang="pt-BR" sz="2400" dirty="0" err="1">
                <a:solidFill>
                  <a:schemeClr val="tx1"/>
                </a:solidFill>
                <a:latin typeface="Calibri" panose="020F0502020204030204" pitchFamily="34" charset="0"/>
                <a:cs typeface="Calibri" panose="020F0502020204030204" pitchFamily="34" charset="0"/>
              </a:rPr>
              <a:t>on-premises</a:t>
            </a:r>
            <a:r>
              <a:rPr lang="pt-BR" sz="2400" dirty="0">
                <a:solidFill>
                  <a:schemeClr val="tx1"/>
                </a:solidFill>
                <a:latin typeface="Calibri" panose="020F0502020204030204" pitchFamily="34" charset="0"/>
                <a:cs typeface="Calibri" panose="020F0502020204030204" pitchFamily="34" charset="0"/>
              </a:rPr>
              <a:t>.</a:t>
            </a:r>
          </a:p>
        </p:txBody>
      </p:sp>
      <p:sp>
        <p:nvSpPr>
          <p:cNvPr id="3" name="Retângulo 2">
            <a:extLst>
              <a:ext uri="{FF2B5EF4-FFF2-40B4-BE49-F238E27FC236}">
                <a16:creationId xmlns:a16="http://schemas.microsoft.com/office/drawing/2014/main" id="{5E2B81BE-7930-FB0A-F8B3-AB3FDD06EADD}"/>
              </a:ext>
            </a:extLst>
          </p:cNvPr>
          <p:cNvSpPr/>
          <p:nvPr/>
        </p:nvSpPr>
        <p:spPr>
          <a:xfrm>
            <a:off x="419669" y="431665"/>
            <a:ext cx="4086375"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Privada</a:t>
            </a:r>
          </a:p>
        </p:txBody>
      </p:sp>
    </p:spTree>
    <p:extLst>
      <p:ext uri="{BB962C8B-B14F-4D97-AF65-F5344CB8AC3E}">
        <p14:creationId xmlns:p14="http://schemas.microsoft.com/office/powerpoint/2010/main" val="177819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7C9012A-BA67-C945-6673-4CD440A43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166</a:t>
            </a:fld>
            <a:r>
              <a:rPr lang="en-US"/>
              <a:t>]</a:t>
            </a:r>
            <a:endParaRPr/>
          </a:p>
        </p:txBody>
      </p:sp>
      <p:pic>
        <p:nvPicPr>
          <p:cNvPr id="4" name="Imagem 3">
            <a:extLst>
              <a:ext uri="{FF2B5EF4-FFF2-40B4-BE49-F238E27FC236}">
                <a16:creationId xmlns:a16="http://schemas.microsoft.com/office/drawing/2014/main" id="{18965567-581F-ECD1-F97F-64C33DB0654B}"/>
              </a:ext>
            </a:extLst>
          </p:cNvPr>
          <p:cNvPicPr>
            <a:picLocks noChangeAspect="1"/>
          </p:cNvPicPr>
          <p:nvPr/>
        </p:nvPicPr>
        <p:blipFill>
          <a:blip r:embed="rId2"/>
          <a:stretch>
            <a:fillRect/>
          </a:stretch>
        </p:blipFill>
        <p:spPr>
          <a:xfrm>
            <a:off x="809625" y="659559"/>
            <a:ext cx="7886700" cy="3150654"/>
          </a:xfrm>
          <a:prstGeom prst="rect">
            <a:avLst/>
          </a:prstGeom>
        </p:spPr>
      </p:pic>
      <p:sp>
        <p:nvSpPr>
          <p:cNvPr id="6" name="CaixaDeTexto 5">
            <a:extLst>
              <a:ext uri="{FF2B5EF4-FFF2-40B4-BE49-F238E27FC236}">
                <a16:creationId xmlns:a16="http://schemas.microsoft.com/office/drawing/2014/main" id="{9D7D7405-217E-8F65-26B9-E38B068A726A}"/>
              </a:ext>
            </a:extLst>
          </p:cNvPr>
          <p:cNvSpPr txBox="1"/>
          <p:nvPr/>
        </p:nvSpPr>
        <p:spPr>
          <a:xfrm>
            <a:off x="1323975" y="3956866"/>
            <a:ext cx="4572000" cy="215444"/>
          </a:xfrm>
          <a:prstGeom prst="rect">
            <a:avLst/>
          </a:prstGeom>
          <a:noFill/>
        </p:spPr>
        <p:txBody>
          <a:bodyPr wrap="square">
            <a:spAutoFit/>
          </a:bodyPr>
          <a:lstStyle/>
          <a:p>
            <a:r>
              <a:rPr lang="pt-BR" sz="800" dirty="0">
                <a:latin typeface="Calibri" panose="020F0502020204030204" pitchFamily="34" charset="0"/>
                <a:cs typeface="Calibri" panose="020F0502020204030204" pitchFamily="34" charset="0"/>
              </a:rPr>
              <a:t>https://www.projetodraft.com/blockchain-reciclagem-do-plastico/</a:t>
            </a:r>
          </a:p>
        </p:txBody>
      </p:sp>
    </p:spTree>
    <p:extLst>
      <p:ext uri="{BB962C8B-B14F-4D97-AF65-F5344CB8AC3E}">
        <p14:creationId xmlns:p14="http://schemas.microsoft.com/office/powerpoint/2010/main" val="1053572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9669" y="988516"/>
            <a:ext cx="7672892" cy="4524315"/>
          </a:xfrm>
          <a:prstGeom prst="rect">
            <a:avLst/>
          </a:prstGeom>
          <a:noFill/>
        </p:spPr>
        <p:txBody>
          <a:bodyPr wrap="square" rtlCol="0">
            <a:spAutoFit/>
          </a:bodyPr>
          <a:lstStyle/>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Permite que as organizações configurem um sistema privado baseado em permissão junto com um sistema público sem permissão, permitindo o controle de quem pode acessar dados específicos armazenados no blockchain e quais dados serão abertos ao público.</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Elementos de blockchain público e privado;</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KYC (</a:t>
            </a:r>
            <a:r>
              <a:rPr lang="pt-BR" sz="2400" dirty="0" err="1">
                <a:solidFill>
                  <a:schemeClr val="tx1"/>
                </a:solidFill>
                <a:latin typeface="Calibri" panose="020F0502020204030204" pitchFamily="34" charset="0"/>
                <a:cs typeface="Calibri" panose="020F0502020204030204" pitchFamily="34" charset="0"/>
              </a:rPr>
              <a:t>Know</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Your</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Client</a:t>
            </a:r>
            <a:r>
              <a:rPr lang="pt-BR" sz="2400" dirty="0">
                <a:solidFill>
                  <a:schemeClr val="tx1"/>
                </a:solidFill>
                <a:latin typeface="Calibri" panose="020F0502020204030204" pitchFamily="34" charset="0"/>
                <a:cs typeface="Calibri" panose="020F0502020204030204" pitchFamily="34" charset="0"/>
              </a:rPr>
              <a:t>);</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Não permite usuários anônimos .</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p:txBody>
      </p:sp>
      <p:sp>
        <p:nvSpPr>
          <p:cNvPr id="3" name="Retângulo 2">
            <a:extLst>
              <a:ext uri="{FF2B5EF4-FFF2-40B4-BE49-F238E27FC236}">
                <a16:creationId xmlns:a16="http://schemas.microsoft.com/office/drawing/2014/main" id="{0F50ABD4-D443-D939-139D-393D9D59AAEC}"/>
              </a:ext>
            </a:extLst>
          </p:cNvPr>
          <p:cNvSpPr/>
          <p:nvPr/>
        </p:nvSpPr>
        <p:spPr>
          <a:xfrm>
            <a:off x="419669" y="280630"/>
            <a:ext cx="4049507"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Híbrida</a:t>
            </a:r>
          </a:p>
        </p:txBody>
      </p:sp>
    </p:spTree>
    <p:extLst>
      <p:ext uri="{BB962C8B-B14F-4D97-AF65-F5344CB8AC3E}">
        <p14:creationId xmlns:p14="http://schemas.microsoft.com/office/powerpoint/2010/main" val="299515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419669" y="1151793"/>
            <a:ext cx="6752656" cy="4131900"/>
          </a:xfrm>
          <a:prstGeom prst="rect">
            <a:avLst/>
          </a:prstGeom>
        </p:spPr>
        <p:txBody>
          <a:bodyPr wrap="square">
            <a:spAutoFit/>
          </a:bodyPr>
          <a:lstStyle/>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Finanças e Comércio Global – </a:t>
            </a:r>
            <a:r>
              <a:rPr lang="pt-BR" sz="1800" b="1" dirty="0" err="1">
                <a:solidFill>
                  <a:schemeClr val="tx1"/>
                </a:solidFill>
                <a:latin typeface="Calibri" panose="020F0502020204030204" pitchFamily="34" charset="0"/>
                <a:cs typeface="Calibri" panose="020F0502020204030204" pitchFamily="34" charset="0"/>
              </a:rPr>
              <a:t>Quorum</a:t>
            </a:r>
            <a:r>
              <a:rPr lang="pt-BR" sz="1800" b="1" dirty="0">
                <a:solidFill>
                  <a:schemeClr val="tx1"/>
                </a:solidFill>
                <a:latin typeface="Calibri" panose="020F0502020204030204" pitchFamily="34" charset="0"/>
                <a:cs typeface="Calibri" panose="020F0502020204030204" pitchFamily="34" charset="0"/>
              </a:rPr>
              <a:t> – JP Morgan</a:t>
            </a: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Bancário – </a:t>
            </a:r>
            <a:r>
              <a:rPr lang="pt-BR" sz="1800" b="1" dirty="0" err="1">
                <a:solidFill>
                  <a:schemeClr val="tx1"/>
                </a:solidFill>
                <a:latin typeface="Calibri" panose="020F0502020204030204" pitchFamily="34" charset="0"/>
                <a:cs typeface="Calibri" panose="020F0502020204030204" pitchFamily="34" charset="0"/>
              </a:rPr>
              <a:t>Ripple</a:t>
            </a:r>
            <a:r>
              <a:rPr lang="pt-BR" sz="1800" b="1" dirty="0">
                <a:solidFill>
                  <a:schemeClr val="tx1"/>
                </a:solidFill>
                <a:latin typeface="Calibri" panose="020F0502020204030204" pitchFamily="34" charset="0"/>
                <a:cs typeface="Calibri" panose="020F0502020204030204" pitchFamily="34" charset="0"/>
              </a:rPr>
              <a:t> </a:t>
            </a: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Cadeia de mantimentos – IBM </a:t>
            </a:r>
            <a:r>
              <a:rPr lang="pt-BR" sz="1800" b="1" dirty="0" err="1">
                <a:solidFill>
                  <a:schemeClr val="tx1"/>
                </a:solidFill>
                <a:latin typeface="Calibri" panose="020F0502020204030204" pitchFamily="34" charset="0"/>
                <a:cs typeface="Calibri" panose="020F0502020204030204" pitchFamily="34" charset="0"/>
              </a:rPr>
              <a:t>Food</a:t>
            </a:r>
            <a:r>
              <a:rPr lang="pt-BR" sz="1800" b="1" dirty="0">
                <a:solidFill>
                  <a:schemeClr val="tx1"/>
                </a:solidFill>
                <a:latin typeface="Calibri" panose="020F0502020204030204" pitchFamily="34" charset="0"/>
                <a:cs typeface="Calibri" panose="020F0502020204030204" pitchFamily="34" charset="0"/>
              </a:rPr>
              <a:t> </a:t>
            </a:r>
            <a:r>
              <a:rPr lang="pt-BR" sz="1800" b="1" dirty="0" err="1">
                <a:solidFill>
                  <a:schemeClr val="tx1"/>
                </a:solidFill>
                <a:latin typeface="Calibri" panose="020F0502020204030204" pitchFamily="34" charset="0"/>
                <a:cs typeface="Calibri" panose="020F0502020204030204" pitchFamily="34" charset="0"/>
              </a:rPr>
              <a:t>Trust</a:t>
            </a: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Governos - </a:t>
            </a:r>
            <a:r>
              <a:rPr lang="pt-BR" sz="1800" dirty="0">
                <a:solidFill>
                  <a:schemeClr val="tx1"/>
                </a:solidFill>
                <a:latin typeface="Calibri" panose="020F0502020204030204" pitchFamily="34" charset="0"/>
                <a:cs typeface="Calibri" panose="020F0502020204030204" pitchFamily="34" charset="0"/>
              </a:rPr>
              <a:t>votação, criar banco de dados de identificação pública, registrar dados complexos, automatizar aquisições, fornecer assistência social / humanitária e assim por diante</a:t>
            </a: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Serviços Empresariais - </a:t>
            </a:r>
            <a:r>
              <a:rPr lang="pt-BR" sz="1800" dirty="0">
                <a:solidFill>
                  <a:schemeClr val="tx1"/>
                </a:solidFill>
                <a:latin typeface="Calibri" panose="020F0502020204030204" pitchFamily="34" charset="0"/>
                <a:cs typeface="Calibri" panose="020F0502020204030204" pitchFamily="34" charset="0"/>
              </a:rPr>
              <a:t>As empresas podem usar </a:t>
            </a:r>
            <a:r>
              <a:rPr lang="pt-BR" sz="1800" dirty="0" err="1">
                <a:solidFill>
                  <a:schemeClr val="tx1"/>
                </a:solidFill>
                <a:latin typeface="Calibri" panose="020F0502020204030204" pitchFamily="34" charset="0"/>
                <a:cs typeface="Calibri" panose="020F0502020204030204" pitchFamily="34" charset="0"/>
              </a:rPr>
              <a:t>blockchain</a:t>
            </a:r>
            <a:r>
              <a:rPr lang="pt-BR" sz="1800" dirty="0">
                <a:solidFill>
                  <a:schemeClr val="tx1"/>
                </a:solidFill>
                <a:latin typeface="Calibri" panose="020F0502020204030204" pitchFamily="34" charset="0"/>
                <a:cs typeface="Calibri" panose="020F0502020204030204" pitchFamily="34" charset="0"/>
              </a:rPr>
              <a:t> híbrido para automatizar seu serviço e melhorar sua confiabilidade, confiança e transparência para funcionários e usuários finais - setores como Aviação, Cadeia de Suprimentos e assim por diante.</a:t>
            </a:r>
            <a:endParaRPr lang="pt-BR" sz="1800" b="1" dirty="0">
              <a:solidFill>
                <a:schemeClr val="tx1"/>
              </a:solidFill>
              <a:latin typeface="Calibri" panose="020F0502020204030204" pitchFamily="34" charset="0"/>
              <a:cs typeface="Calibri" panose="020F0502020204030204" pitchFamily="34" charset="0"/>
            </a:endParaRPr>
          </a:p>
          <a:p>
            <a:pPr algn="just" fontAlgn="base"/>
            <a:endParaRPr lang="pt-BR" sz="1050" b="1" dirty="0">
              <a:solidFill>
                <a:schemeClr val="tx1"/>
              </a:solidFill>
              <a:latin typeface="Open Sans"/>
            </a:endParaRPr>
          </a:p>
        </p:txBody>
      </p:sp>
      <p:sp>
        <p:nvSpPr>
          <p:cNvPr id="3" name="Retângulo 2">
            <a:extLst>
              <a:ext uri="{FF2B5EF4-FFF2-40B4-BE49-F238E27FC236}">
                <a16:creationId xmlns:a16="http://schemas.microsoft.com/office/drawing/2014/main" id="{8A494BC3-411E-458D-6860-8A6A35139404}"/>
              </a:ext>
            </a:extLst>
          </p:cNvPr>
          <p:cNvSpPr/>
          <p:nvPr/>
        </p:nvSpPr>
        <p:spPr>
          <a:xfrm>
            <a:off x="419669" y="280630"/>
            <a:ext cx="643317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Híbrida - Exemplos</a:t>
            </a:r>
          </a:p>
        </p:txBody>
      </p:sp>
    </p:spTree>
    <p:extLst>
      <p:ext uri="{BB962C8B-B14F-4D97-AF65-F5344CB8AC3E}">
        <p14:creationId xmlns:p14="http://schemas.microsoft.com/office/powerpoint/2010/main" val="424386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9669" y="1052888"/>
            <a:ext cx="7672892" cy="4108817"/>
          </a:xfrm>
          <a:prstGeom prst="rect">
            <a:avLst/>
          </a:prstGeom>
          <a:noFill/>
        </p:spPr>
        <p:txBody>
          <a:bodyPr wrap="square" rtlCol="0">
            <a:spAutoFit/>
          </a:bodyPr>
          <a:lstStyle/>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Diversas empresas colaboram em uma rede descentralizada;</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Semelhança com blockchain privada;</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Transparência nas transações e poder de controle;  </a:t>
            </a:r>
          </a:p>
          <a:p>
            <a:pPr fontAlgn="base"/>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É ideal para as empresas quando todos os participantes precisam ser autorizados e ter responsabilidade compartilhada.</a:t>
            </a:r>
          </a:p>
          <a:p>
            <a:pPr marL="342900" indent="-342900" fontAlgn="base">
              <a:buFont typeface="Wingdings" panose="05000000000000000000" pitchFamily="2" charset="2"/>
              <a:buChar char="Ø"/>
            </a:pPr>
            <a:endParaRPr lang="pt-BR" sz="2100" dirty="0">
              <a:solidFill>
                <a:schemeClr val="tx1"/>
              </a:solidFill>
              <a:latin typeface="Arial" panose="020B0604020202020204" pitchFamily="34" charset="0"/>
              <a:cs typeface="Arial" panose="020B0604020202020204" pitchFamily="34" charset="0"/>
            </a:endParaRPr>
          </a:p>
        </p:txBody>
      </p:sp>
      <p:sp>
        <p:nvSpPr>
          <p:cNvPr id="3" name="Retângulo 2">
            <a:extLst>
              <a:ext uri="{FF2B5EF4-FFF2-40B4-BE49-F238E27FC236}">
                <a16:creationId xmlns:a16="http://schemas.microsoft.com/office/drawing/2014/main" id="{65704C95-8B48-1869-03E8-09058FC59EDB}"/>
              </a:ext>
            </a:extLst>
          </p:cNvPr>
          <p:cNvSpPr/>
          <p:nvPr/>
        </p:nvSpPr>
        <p:spPr>
          <a:xfrm>
            <a:off x="419669" y="280630"/>
            <a:ext cx="524214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de Consórcio</a:t>
            </a:r>
          </a:p>
        </p:txBody>
      </p:sp>
    </p:spTree>
    <p:extLst>
      <p:ext uri="{BB962C8B-B14F-4D97-AF65-F5344CB8AC3E}">
        <p14:creationId xmlns:p14="http://schemas.microsoft.com/office/powerpoint/2010/main" val="391805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6E9589ED-E444-0CC5-4992-B0016EDC1F06}"/>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17</a:t>
            </a:fld>
            <a:r>
              <a:rPr lang="en-US"/>
              <a:t>]</a:t>
            </a:r>
            <a:endParaRPr/>
          </a:p>
        </p:txBody>
      </p:sp>
      <p:sp>
        <p:nvSpPr>
          <p:cNvPr id="4" name="Google Shape;169;p3">
            <a:extLst>
              <a:ext uri="{FF2B5EF4-FFF2-40B4-BE49-F238E27FC236}">
                <a16:creationId xmlns:a16="http://schemas.microsoft.com/office/drawing/2014/main" id="{BAD5DFE3-7039-F805-729C-751545955615}"/>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Full-nodes</a:t>
            </a:r>
          </a:p>
        </p:txBody>
      </p:sp>
      <p:sp>
        <p:nvSpPr>
          <p:cNvPr id="6" name="CaixaDeTexto 5">
            <a:extLst>
              <a:ext uri="{FF2B5EF4-FFF2-40B4-BE49-F238E27FC236}">
                <a16:creationId xmlns:a16="http://schemas.microsoft.com/office/drawing/2014/main" id="{D0526E9D-2EED-224C-9D69-A9B97E936684}"/>
              </a:ext>
            </a:extLst>
          </p:cNvPr>
          <p:cNvSpPr txBox="1"/>
          <p:nvPr/>
        </p:nvSpPr>
        <p:spPr>
          <a:xfrm>
            <a:off x="539883" y="1525769"/>
            <a:ext cx="8016900" cy="2677656"/>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Responsável por retransmitir as novas transações e blocos.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um full node faz download de uma cópia da blockchain do Bitcoin contendo todo histórico da transação.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Todas as transações estão nos full-nodes desde a criação do bitcoin.</a:t>
            </a:r>
          </a:p>
        </p:txBody>
      </p:sp>
    </p:spTree>
    <p:extLst>
      <p:ext uri="{BB962C8B-B14F-4D97-AF65-F5344CB8AC3E}">
        <p14:creationId xmlns:p14="http://schemas.microsoft.com/office/powerpoint/2010/main" val="37727901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FC5326B-0301-3A32-1C1E-5C672B39F762}"/>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170</a:t>
            </a:fld>
            <a:r>
              <a:rPr lang="en-US"/>
              <a:t>]</a:t>
            </a:r>
            <a:endParaRPr/>
          </a:p>
        </p:txBody>
      </p:sp>
      <p:pic>
        <p:nvPicPr>
          <p:cNvPr id="4" name="Imagem 3">
            <a:extLst>
              <a:ext uri="{FF2B5EF4-FFF2-40B4-BE49-F238E27FC236}">
                <a16:creationId xmlns:a16="http://schemas.microsoft.com/office/drawing/2014/main" id="{412368C3-215D-15A8-9D1D-99411CD6A023}"/>
              </a:ext>
            </a:extLst>
          </p:cNvPr>
          <p:cNvPicPr>
            <a:picLocks noChangeAspect="1"/>
          </p:cNvPicPr>
          <p:nvPr/>
        </p:nvPicPr>
        <p:blipFill>
          <a:blip r:embed="rId2"/>
          <a:stretch>
            <a:fillRect/>
          </a:stretch>
        </p:blipFill>
        <p:spPr>
          <a:xfrm>
            <a:off x="2785158" y="720675"/>
            <a:ext cx="3573684" cy="3702150"/>
          </a:xfrm>
          <a:prstGeom prst="rect">
            <a:avLst/>
          </a:prstGeom>
        </p:spPr>
      </p:pic>
      <p:sp>
        <p:nvSpPr>
          <p:cNvPr id="6" name="CaixaDeTexto 5">
            <a:extLst>
              <a:ext uri="{FF2B5EF4-FFF2-40B4-BE49-F238E27FC236}">
                <a16:creationId xmlns:a16="http://schemas.microsoft.com/office/drawing/2014/main" id="{AAADC279-AB35-F898-9BDB-A2F457D04FB2}"/>
              </a:ext>
            </a:extLst>
          </p:cNvPr>
          <p:cNvSpPr txBox="1"/>
          <p:nvPr/>
        </p:nvSpPr>
        <p:spPr>
          <a:xfrm>
            <a:off x="2785158" y="4608097"/>
            <a:ext cx="4572000" cy="338554"/>
          </a:xfrm>
          <a:prstGeom prst="rect">
            <a:avLst/>
          </a:prstGeom>
          <a:noFill/>
        </p:spPr>
        <p:txBody>
          <a:bodyPr wrap="square">
            <a:spAutoFit/>
          </a:bodyPr>
          <a:lstStyle/>
          <a:p>
            <a:r>
              <a:rPr lang="pt-BR" sz="800" dirty="0">
                <a:latin typeface="Calibri" panose="020F0502020204030204" pitchFamily="34" charset="0"/>
                <a:cs typeface="Calibri" panose="020F0502020204030204" pitchFamily="34" charset="0"/>
              </a:rPr>
              <a:t>https://exame.com/future-of-money/marcas-de-luxo-formam-consorcio-e-avancam-em-iniciativas-com-tecnologia-blockchain-e-nfts/</a:t>
            </a:r>
          </a:p>
        </p:txBody>
      </p:sp>
    </p:spTree>
    <p:extLst>
      <p:ext uri="{BB962C8B-B14F-4D97-AF65-F5344CB8AC3E}">
        <p14:creationId xmlns:p14="http://schemas.microsoft.com/office/powerpoint/2010/main" val="10026569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3" y="174452"/>
            <a:ext cx="8572500" cy="4286250"/>
          </a:xfrm>
          <a:prstGeom prst="rect">
            <a:avLst/>
          </a:prstGeom>
        </p:spPr>
      </p:pic>
    </p:spTree>
    <p:extLst>
      <p:ext uri="{BB962C8B-B14F-4D97-AF65-F5344CB8AC3E}">
        <p14:creationId xmlns:p14="http://schemas.microsoft.com/office/powerpoint/2010/main" val="426057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86" y="168459"/>
            <a:ext cx="5867696" cy="3064242"/>
          </a:xfrm>
          <a:prstGeom prst="rect">
            <a:avLst/>
          </a:prstGeom>
        </p:spPr>
      </p:pic>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85" y="708105"/>
            <a:ext cx="1828800" cy="900113"/>
          </a:xfrm>
          <a:prstGeom prst="rect">
            <a:avLst/>
          </a:prstGeom>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785" y="1913513"/>
            <a:ext cx="1508891" cy="1508891"/>
          </a:xfrm>
          <a:prstGeom prst="rect">
            <a:avLst/>
          </a:prstGeom>
        </p:spPr>
      </p:pic>
      <p:pic>
        <p:nvPicPr>
          <p:cNvPr id="6" name="Image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290" y="3535282"/>
            <a:ext cx="2438096" cy="1200000"/>
          </a:xfrm>
          <a:prstGeom prst="rect">
            <a:avLst/>
          </a:prstGeom>
        </p:spPr>
      </p:pic>
      <p:pic>
        <p:nvPicPr>
          <p:cNvPr id="7" name="Imagem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708" y="3816874"/>
            <a:ext cx="4015616" cy="1418015"/>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40427" y="3535282"/>
            <a:ext cx="3812306" cy="1157988"/>
          </a:xfrm>
          <a:prstGeom prst="rect">
            <a:avLst/>
          </a:prstGeom>
        </p:spPr>
      </p:pic>
    </p:spTree>
    <p:extLst>
      <p:ext uri="{BB962C8B-B14F-4D97-AF65-F5344CB8AC3E}">
        <p14:creationId xmlns:p14="http://schemas.microsoft.com/office/powerpoint/2010/main" val="21172615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solidFill>
            <a:schemeClr val="tx1"/>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Obrigado</a:t>
            </a:r>
            <a:endParaRPr lang="en-US" sz="4000" b="1" dirty="0">
              <a:solidFill>
                <a:srgbClr val="EA4E60"/>
              </a:solidFill>
              <a:latin typeface="Calibri" panose="020F0502020204030204" pitchFamily="34" charset="0"/>
              <a:ea typeface="Century Gothic"/>
              <a:cs typeface="Calibri" panose="020F0502020204030204" pitchFamily="34" charset="0"/>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173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0944829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3DBD6D4-25CA-533B-F14F-EE50FEE491B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174</a:t>
            </a:fld>
            <a:r>
              <a:rPr lang="en-US"/>
              <a:t>]</a:t>
            </a:r>
            <a:endParaRPr/>
          </a:p>
        </p:txBody>
      </p:sp>
    </p:spTree>
    <p:extLst>
      <p:ext uri="{BB962C8B-B14F-4D97-AF65-F5344CB8AC3E}">
        <p14:creationId xmlns:p14="http://schemas.microsoft.com/office/powerpoint/2010/main" val="273644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AB6B9531-3B93-7CB7-E166-F35494764CD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18</a:t>
            </a:fld>
            <a:r>
              <a:rPr lang="en-US"/>
              <a:t>]</a:t>
            </a:r>
            <a:endParaRPr/>
          </a:p>
        </p:txBody>
      </p:sp>
      <p:sp>
        <p:nvSpPr>
          <p:cNvPr id="4" name="Google Shape;169;p3">
            <a:extLst>
              <a:ext uri="{FF2B5EF4-FFF2-40B4-BE49-F238E27FC236}">
                <a16:creationId xmlns:a16="http://schemas.microsoft.com/office/drawing/2014/main" id="{951DCBA3-B622-EE27-B904-FF901E44659B}"/>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Mining-node</a:t>
            </a:r>
          </a:p>
        </p:txBody>
      </p:sp>
      <p:sp>
        <p:nvSpPr>
          <p:cNvPr id="6" name="CaixaDeTexto 5">
            <a:extLst>
              <a:ext uri="{FF2B5EF4-FFF2-40B4-BE49-F238E27FC236}">
                <a16:creationId xmlns:a16="http://schemas.microsoft.com/office/drawing/2014/main" id="{A75216CF-A45B-CEDD-7F39-1468E645874F}"/>
              </a:ext>
            </a:extLst>
          </p:cNvPr>
          <p:cNvSpPr txBox="1"/>
          <p:nvPr/>
        </p:nvSpPr>
        <p:spPr>
          <a:xfrm>
            <a:off x="539883" y="1386319"/>
            <a:ext cx="7906463" cy="3416320"/>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Responsável por agrupar as transações para criar um bloco candidato à mineração.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Isso acontece após aprovação do Full-Node.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Se conseguir resolver o problema matemático, ele consegue uma recompensa em bitcoin.</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Volta pro Full-Node e adiciona o bloco na blockchain.</a:t>
            </a:r>
          </a:p>
        </p:txBody>
      </p:sp>
    </p:spTree>
    <p:extLst>
      <p:ext uri="{BB962C8B-B14F-4D97-AF65-F5344CB8AC3E}">
        <p14:creationId xmlns:p14="http://schemas.microsoft.com/office/powerpoint/2010/main" val="128286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D11D915-79E8-9461-F4C5-8AAC52020D92}"/>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19</a:t>
            </a:fld>
            <a:r>
              <a:rPr lang="en-US"/>
              <a:t>]</a:t>
            </a:r>
            <a:endParaRPr/>
          </a:p>
        </p:txBody>
      </p:sp>
      <p:sp>
        <p:nvSpPr>
          <p:cNvPr id="5" name="Google Shape;169;p3">
            <a:extLst>
              <a:ext uri="{FF2B5EF4-FFF2-40B4-BE49-F238E27FC236}">
                <a16:creationId xmlns:a16="http://schemas.microsoft.com/office/drawing/2014/main" id="{C4262871-A579-9448-7ADE-45A5D89A2A6C}"/>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Light-Node</a:t>
            </a:r>
          </a:p>
        </p:txBody>
      </p:sp>
      <p:sp>
        <p:nvSpPr>
          <p:cNvPr id="7" name="CaixaDeTexto 6">
            <a:extLst>
              <a:ext uri="{FF2B5EF4-FFF2-40B4-BE49-F238E27FC236}">
                <a16:creationId xmlns:a16="http://schemas.microsoft.com/office/drawing/2014/main" id="{D9A2A250-8BA9-F597-3DFB-4228CB28B721}"/>
              </a:ext>
            </a:extLst>
          </p:cNvPr>
          <p:cNvSpPr txBox="1"/>
          <p:nvPr/>
        </p:nvSpPr>
        <p:spPr>
          <a:xfrm>
            <a:off x="539884" y="1590896"/>
            <a:ext cx="6937876" cy="830997"/>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Responsável por armazenar o histórico do que já foi aprovado pelo full-node, é um auxiliar.</a:t>
            </a:r>
          </a:p>
        </p:txBody>
      </p:sp>
    </p:spTree>
    <p:extLst>
      <p:ext uri="{BB962C8B-B14F-4D97-AF65-F5344CB8AC3E}">
        <p14:creationId xmlns:p14="http://schemas.microsoft.com/office/powerpoint/2010/main" val="1665089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565525" y="1857725"/>
            <a:ext cx="8016900" cy="2047200"/>
          </a:xfrm>
          <a:prstGeom prst="rect">
            <a:avLst/>
          </a:prstGeom>
          <a:noFill/>
          <a:ln>
            <a:noFill/>
          </a:ln>
        </p:spPr>
        <p:txBody>
          <a:bodyPr spcFirstLastPara="1" wrap="square" lIns="91425" tIns="91425" rIns="91425" bIns="91425" anchor="ctr" anchorCtr="0">
            <a:noAutofit/>
          </a:bodyPr>
          <a:lstStyle/>
          <a:p>
            <a:pPr marL="76200" marR="0" lvl="1" indent="0" algn="just" rtl="0">
              <a:lnSpc>
                <a:spcPct val="100000"/>
              </a:lnSpc>
              <a:spcBef>
                <a:spcPts val="0"/>
              </a:spcBef>
              <a:spcAft>
                <a:spcPts val="0"/>
              </a:spcAft>
              <a:buClr>
                <a:srgbClr val="000000"/>
              </a:buClr>
              <a:buSzPts val="1600"/>
              <a:buFont typeface="Arial"/>
              <a:buNone/>
            </a:pPr>
            <a:r>
              <a:rPr lang="en-US" sz="2400" dirty="0" err="1">
                <a:solidFill>
                  <a:srgbClr val="040A24"/>
                </a:solidFill>
                <a:latin typeface="Calibri"/>
                <a:ea typeface="Calibri"/>
                <a:cs typeface="Calibri"/>
                <a:sym typeface="Calibri"/>
              </a:rPr>
              <a:t>Entender</a:t>
            </a:r>
            <a:r>
              <a:rPr lang="en-US" sz="2400" dirty="0">
                <a:solidFill>
                  <a:srgbClr val="040A24"/>
                </a:solidFill>
                <a:latin typeface="Calibri"/>
                <a:ea typeface="Calibri"/>
                <a:cs typeface="Calibri"/>
                <a:sym typeface="Calibri"/>
              </a:rPr>
              <a:t> </a:t>
            </a:r>
            <a:r>
              <a:rPr lang="pt-BR" sz="2400" dirty="0">
                <a:solidFill>
                  <a:srgbClr val="040A24"/>
                </a:solidFill>
                <a:latin typeface="Calibri"/>
                <a:ea typeface="Calibri"/>
                <a:cs typeface="Calibri"/>
                <a:sym typeface="Calibri"/>
              </a:rPr>
              <a:t>como funciona a blockchain do </a:t>
            </a:r>
            <a:r>
              <a:rPr lang="pt-BR" sz="2400" dirty="0" err="1">
                <a:solidFill>
                  <a:srgbClr val="040A24"/>
                </a:solidFill>
                <a:latin typeface="Calibri"/>
                <a:ea typeface="Calibri"/>
                <a:cs typeface="Calibri"/>
                <a:sym typeface="Calibri"/>
              </a:rPr>
              <a:t>Bitcoin</a:t>
            </a:r>
            <a:r>
              <a:rPr lang="pt-BR" sz="2400" dirty="0">
                <a:solidFill>
                  <a:srgbClr val="040A24"/>
                </a:solidFill>
                <a:latin typeface="Calibri"/>
                <a:ea typeface="Calibri"/>
                <a:cs typeface="Calibri"/>
                <a:sym typeface="Calibri"/>
              </a:rPr>
              <a:t>.</a:t>
            </a: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Objetivo</a:t>
            </a:r>
            <a:r>
              <a:rPr lang="en-US" sz="4000" b="1" i="0" u="none" strike="noStrike" cap="none" dirty="0">
                <a:solidFill>
                  <a:srgbClr val="EA4E60"/>
                </a:solidFill>
                <a:latin typeface="Century Gothic"/>
                <a:ea typeface="Century Gothic"/>
                <a:cs typeface="Century Gothic"/>
                <a:sym typeface="Century Gothic"/>
              </a:rPr>
              <a:t> </a:t>
            </a:r>
            <a:r>
              <a:rPr lang="en-US" sz="4000" b="1" i="0" u="none" strike="noStrike" cap="none" dirty="0" err="1">
                <a:solidFill>
                  <a:srgbClr val="EA4E60"/>
                </a:solidFill>
                <a:latin typeface="Century Gothic"/>
                <a:ea typeface="Century Gothic"/>
                <a:cs typeface="Century Gothic"/>
                <a:sym typeface="Century Gothic"/>
              </a:rPr>
              <a:t>Geral</a:t>
            </a:r>
            <a:endParaRPr sz="4000" b="0" i="0" u="none" strike="noStrike" cap="none" dirty="0">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spTree>
    <p:extLst>
      <p:ext uri="{BB962C8B-B14F-4D97-AF65-F5344CB8AC3E}">
        <p14:creationId xmlns:p14="http://schemas.microsoft.com/office/powerpoint/2010/main" val="239579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EA49868-9FCE-1FFC-58EF-819F17164DE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20</a:t>
            </a:fld>
            <a:r>
              <a:rPr lang="en-US"/>
              <a:t>]</a:t>
            </a:r>
            <a:endParaRPr/>
          </a:p>
        </p:txBody>
      </p:sp>
      <p:sp>
        <p:nvSpPr>
          <p:cNvPr id="5" name="Google Shape;169;p3">
            <a:extLst>
              <a:ext uri="{FF2B5EF4-FFF2-40B4-BE49-F238E27FC236}">
                <a16:creationId xmlns:a16="http://schemas.microsoft.com/office/drawing/2014/main" id="{4B06D2DD-2200-4FEF-DE20-CA779437C0C7}"/>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err="1">
                <a:solidFill>
                  <a:srgbClr val="EA4E60"/>
                </a:solidFill>
                <a:latin typeface="Century Gothic"/>
                <a:ea typeface="Century Gothic"/>
                <a:cs typeface="Century Gothic"/>
                <a:sym typeface="Century Gothic"/>
              </a:rPr>
              <a:t>Super-Node</a:t>
            </a:r>
            <a:endParaRPr lang="pt-BR" sz="4000" b="1" dirty="0">
              <a:solidFill>
                <a:srgbClr val="EA4E60"/>
              </a:solidFill>
              <a:latin typeface="Century Gothic"/>
              <a:ea typeface="Century Gothic"/>
              <a:cs typeface="Century Gothic"/>
              <a:sym typeface="Century Gothic"/>
            </a:endParaRPr>
          </a:p>
        </p:txBody>
      </p:sp>
      <p:sp>
        <p:nvSpPr>
          <p:cNvPr id="7" name="CaixaDeTexto 6">
            <a:extLst>
              <a:ext uri="{FF2B5EF4-FFF2-40B4-BE49-F238E27FC236}">
                <a16:creationId xmlns:a16="http://schemas.microsoft.com/office/drawing/2014/main" id="{579533FD-25A7-D5E2-519B-23B49F7225B1}"/>
              </a:ext>
            </a:extLst>
          </p:cNvPr>
          <p:cNvSpPr txBox="1"/>
          <p:nvPr/>
        </p:nvSpPr>
        <p:spPr>
          <a:xfrm>
            <a:off x="539884" y="1380924"/>
            <a:ext cx="6742854" cy="1200329"/>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Tem a mesma função do Full-node, no entanto, com maior capacidade de verificar e aprovar as transações.</a:t>
            </a:r>
          </a:p>
        </p:txBody>
      </p:sp>
    </p:spTree>
    <p:extLst>
      <p:ext uri="{BB962C8B-B14F-4D97-AF65-F5344CB8AC3E}">
        <p14:creationId xmlns:p14="http://schemas.microsoft.com/office/powerpoint/2010/main" val="268329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3695947-04E9-3514-CECE-66993E05429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21</a:t>
            </a:fld>
            <a:r>
              <a:rPr lang="en-US"/>
              <a:t>]</a:t>
            </a:r>
            <a:endParaRPr/>
          </a:p>
        </p:txBody>
      </p:sp>
      <p:pic>
        <p:nvPicPr>
          <p:cNvPr id="5" name="Imagem 4">
            <a:extLst>
              <a:ext uri="{FF2B5EF4-FFF2-40B4-BE49-F238E27FC236}">
                <a16:creationId xmlns:a16="http://schemas.microsoft.com/office/drawing/2014/main" id="{8AD1F951-79B0-D2ED-F28F-E622D8D7E6DB}"/>
              </a:ext>
            </a:extLst>
          </p:cNvPr>
          <p:cNvPicPr>
            <a:picLocks noChangeAspect="1"/>
          </p:cNvPicPr>
          <p:nvPr/>
        </p:nvPicPr>
        <p:blipFill>
          <a:blip r:embed="rId2"/>
          <a:stretch>
            <a:fillRect/>
          </a:stretch>
        </p:blipFill>
        <p:spPr>
          <a:xfrm>
            <a:off x="507873" y="582556"/>
            <a:ext cx="7884160" cy="4073215"/>
          </a:xfrm>
          <a:prstGeom prst="rect">
            <a:avLst/>
          </a:prstGeom>
        </p:spPr>
      </p:pic>
      <p:sp>
        <p:nvSpPr>
          <p:cNvPr id="7" name="CaixaDeTexto 6">
            <a:extLst>
              <a:ext uri="{FF2B5EF4-FFF2-40B4-BE49-F238E27FC236}">
                <a16:creationId xmlns:a16="http://schemas.microsoft.com/office/drawing/2014/main" id="{EAE216D8-368A-61B9-BF8E-D3510770BA5E}"/>
              </a:ext>
            </a:extLst>
          </p:cNvPr>
          <p:cNvSpPr txBox="1"/>
          <p:nvPr/>
        </p:nvSpPr>
        <p:spPr>
          <a:xfrm>
            <a:off x="680720" y="4749851"/>
            <a:ext cx="4572000" cy="307777"/>
          </a:xfrm>
          <a:prstGeom prst="rect">
            <a:avLst/>
          </a:prstGeom>
          <a:noFill/>
        </p:spPr>
        <p:txBody>
          <a:bodyPr wrap="square">
            <a:spAutoFit/>
          </a:bodyPr>
          <a:lstStyle/>
          <a:p>
            <a:r>
              <a:rPr lang="pt-BR" dirty="0"/>
              <a:t>https://bitnodes.io/</a:t>
            </a:r>
          </a:p>
        </p:txBody>
      </p:sp>
    </p:spTree>
    <p:extLst>
      <p:ext uri="{BB962C8B-B14F-4D97-AF65-F5344CB8AC3E}">
        <p14:creationId xmlns:p14="http://schemas.microsoft.com/office/powerpoint/2010/main" val="995731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22</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Blockchain </a:t>
            </a:r>
            <a:r>
              <a:rPr lang="en-US" sz="4000" b="1" dirty="0" err="1">
                <a:solidFill>
                  <a:srgbClr val="EA4E60"/>
                </a:solidFill>
                <a:latin typeface="Century Gothic"/>
                <a:ea typeface="Century Gothic"/>
                <a:cs typeface="Century Gothic"/>
                <a:sym typeface="Century Gothic"/>
              </a:rPr>
              <a:t>não</a:t>
            </a:r>
            <a:r>
              <a:rPr lang="en-US" sz="4000" b="1" dirty="0">
                <a:solidFill>
                  <a:srgbClr val="EA4E60"/>
                </a:solidFill>
                <a:latin typeface="Century Gothic"/>
                <a:ea typeface="Century Gothic"/>
                <a:cs typeface="Century Gothic"/>
                <a:sym typeface="Century Gothic"/>
              </a:rPr>
              <a:t> é </a:t>
            </a:r>
            <a:r>
              <a:rPr lang="en-US" sz="4000" b="1" dirty="0" err="1">
                <a:solidFill>
                  <a:srgbClr val="EA4E60"/>
                </a:solidFill>
                <a:latin typeface="Century Gothic"/>
                <a:ea typeface="Century Gothic"/>
                <a:cs typeface="Century Gothic"/>
                <a:sym typeface="Century Gothic"/>
              </a:rPr>
              <a:t>só</a:t>
            </a:r>
            <a:r>
              <a:rPr lang="en-US" sz="4000" b="1" dirty="0">
                <a:solidFill>
                  <a:srgbClr val="EA4E60"/>
                </a:solidFill>
                <a:latin typeface="Century Gothic"/>
                <a:ea typeface="Century Gothic"/>
                <a:cs typeface="Century Gothic"/>
                <a:sym typeface="Century Gothic"/>
              </a:rPr>
              <a:t> Bitcoin!</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616857" y="1879253"/>
            <a:ext cx="7692572" cy="3046988"/>
          </a:xfrm>
          <a:prstGeom prst="rect">
            <a:avLst/>
          </a:prstGeom>
        </p:spPr>
        <p:txBody>
          <a:bodyPr wrap="square">
            <a:spAutoFit/>
          </a:bodyPr>
          <a:lstStyle/>
          <a:p>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é uma aplicação da tecnologia blockchain.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Existem muitos outros aplicativos e casos de uso que podem ser resolvidos usando blockchain além dos sistemas de pagamento. </a:t>
            </a:r>
          </a:p>
          <a:p>
            <a:endParaRPr lang="pt-BR" sz="2400" dirty="0">
              <a:latin typeface="Calibri" panose="020F0502020204030204" pitchFamily="34" charset="0"/>
              <a:cs typeface="Calibri" panose="020F0502020204030204" pitchFamily="34" charset="0"/>
            </a:endParaRPr>
          </a:p>
          <a:p>
            <a:r>
              <a:rPr lang="pt-BR" sz="2400" dirty="0" err="1">
                <a:latin typeface="Calibri" panose="020F0502020204030204" pitchFamily="34" charset="0"/>
                <a:cs typeface="Calibri" panose="020F0502020204030204" pitchFamily="34" charset="0"/>
              </a:rPr>
              <a:t>Ex:Rastreabilidade</a:t>
            </a:r>
            <a:r>
              <a:rPr lang="pt-BR" sz="2400" dirty="0">
                <a:latin typeface="Calibri" panose="020F0502020204030204" pitchFamily="34" charset="0"/>
                <a:cs typeface="Calibri" panose="020F0502020204030204" pitchFamily="34" charset="0"/>
              </a:rPr>
              <a:t> – Certificação – Seguros – </a:t>
            </a:r>
            <a:r>
              <a:rPr lang="pt-BR" sz="2400" dirty="0" err="1">
                <a:latin typeface="Calibri" panose="020F0502020204030204" pitchFamily="34" charset="0"/>
                <a:cs typeface="Calibri" panose="020F0502020204030204" pitchFamily="34" charset="0"/>
              </a:rPr>
              <a:t>Compliance</a:t>
            </a:r>
            <a:r>
              <a:rPr lang="pt-BR" sz="2400" dirty="0">
                <a:latin typeface="Calibri" panose="020F0502020204030204" pitchFamily="34" charset="0"/>
                <a:cs typeface="Calibri" panose="020F0502020204030204" pitchFamily="34" charset="0"/>
              </a:rPr>
              <a:t> – Identidade – ETC, ETC...</a:t>
            </a:r>
          </a:p>
        </p:txBody>
      </p:sp>
    </p:spTree>
    <p:extLst>
      <p:ext uri="{BB962C8B-B14F-4D97-AF65-F5344CB8AC3E}">
        <p14:creationId xmlns:p14="http://schemas.microsoft.com/office/powerpoint/2010/main" val="1149733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23</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50144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Benefícios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da </a:t>
            </a: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tecnologia</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Blockchain</a:t>
            </a:r>
          </a:p>
        </p:txBody>
      </p:sp>
      <p:sp>
        <p:nvSpPr>
          <p:cNvPr id="2" name="Retângulo 1"/>
          <p:cNvSpPr/>
          <p:nvPr/>
        </p:nvSpPr>
        <p:spPr>
          <a:xfrm>
            <a:off x="565525" y="1371878"/>
            <a:ext cx="8128000" cy="3170099"/>
          </a:xfrm>
          <a:prstGeom prst="rect">
            <a:avLst/>
          </a:prstGeom>
        </p:spPr>
        <p:txBody>
          <a:bodyPr wrap="square">
            <a:spAutoFit/>
          </a:bodyPr>
          <a:lstStyle/>
          <a:p>
            <a:r>
              <a:rPr lang="pt-BR" sz="2000" dirty="0">
                <a:solidFill>
                  <a:srgbClr val="EA4E60"/>
                </a:solidFill>
                <a:latin typeface="Calibri" panose="020F0502020204030204" pitchFamily="34" charset="0"/>
                <a:cs typeface="Calibri" panose="020F0502020204030204" pitchFamily="34" charset="0"/>
              </a:rPr>
              <a:t>Economia de tempo: </a:t>
            </a:r>
            <a:r>
              <a:rPr lang="pt-BR" sz="2000" dirty="0">
                <a:latin typeface="Calibri" panose="020F0502020204030204" pitchFamily="34" charset="0"/>
                <a:cs typeface="Calibri" panose="020F0502020204030204" pitchFamily="34" charset="0"/>
              </a:rPr>
              <a:t>Nenhuma verificação de autoridade central necessária para liquidações, tornando o processo mais rápido e barato.</a:t>
            </a:r>
          </a:p>
          <a:p>
            <a:endParaRPr lang="pt-BR" sz="2000" dirty="0">
              <a:latin typeface="Calibri" panose="020F0502020204030204" pitchFamily="34" charset="0"/>
              <a:cs typeface="Calibri" panose="020F0502020204030204" pitchFamily="34" charset="0"/>
            </a:endParaRPr>
          </a:p>
          <a:p>
            <a:r>
              <a:rPr lang="pt-BR" sz="2000" dirty="0">
                <a:solidFill>
                  <a:srgbClr val="EA4E60"/>
                </a:solidFill>
                <a:latin typeface="Calibri" panose="020F0502020204030204" pitchFamily="34" charset="0"/>
                <a:cs typeface="Calibri" panose="020F0502020204030204" pitchFamily="34" charset="0"/>
              </a:rPr>
              <a:t>Economia de custos: </a:t>
            </a:r>
            <a:r>
              <a:rPr lang="pt-BR" sz="2000" dirty="0">
                <a:latin typeface="Calibri" panose="020F0502020204030204" pitchFamily="34" charset="0"/>
                <a:cs typeface="Calibri" panose="020F0502020204030204" pitchFamily="34" charset="0"/>
              </a:rPr>
              <a:t>uma rede Blockchain reduz as despesas de várias maneiras. Não há necessidade de verificação de terceiros. Os participantes podem compartilhar ativos diretamente. Os intermediários são reduzidos. </a:t>
            </a:r>
          </a:p>
          <a:p>
            <a:endParaRPr lang="pt-BR" sz="2000" dirty="0">
              <a:latin typeface="Calibri" panose="020F0502020204030204" pitchFamily="34" charset="0"/>
              <a:cs typeface="Calibri" panose="020F0502020204030204" pitchFamily="34" charset="0"/>
            </a:endParaRPr>
          </a:p>
          <a:p>
            <a:r>
              <a:rPr lang="pt-BR" sz="2000" dirty="0">
                <a:solidFill>
                  <a:srgbClr val="EA4E60"/>
                </a:solidFill>
                <a:latin typeface="Calibri" panose="020F0502020204030204" pitchFamily="34" charset="0"/>
                <a:cs typeface="Calibri" panose="020F0502020204030204" pitchFamily="34" charset="0"/>
              </a:rPr>
              <a:t>Segurança mais rígida: </a:t>
            </a:r>
            <a:r>
              <a:rPr lang="pt-BR" sz="2000" dirty="0">
                <a:latin typeface="Calibri" panose="020F0502020204030204" pitchFamily="34" charset="0"/>
                <a:cs typeface="Calibri" panose="020F0502020204030204" pitchFamily="34" charset="0"/>
              </a:rPr>
              <a:t>ninguém pode alterar os dados da Blockchain, pois é compartilhado entre milhões de participantes. O sistema é seguro contra crimes cibernéticos e fraudes.</a:t>
            </a:r>
          </a:p>
        </p:txBody>
      </p:sp>
    </p:spTree>
    <p:extLst>
      <p:ext uri="{BB962C8B-B14F-4D97-AF65-F5344CB8AC3E}">
        <p14:creationId xmlns:p14="http://schemas.microsoft.com/office/powerpoint/2010/main" val="45574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24</a:t>
            </a:fld>
            <a:r>
              <a:rPr lang="en-US"/>
              <a:t>]</a:t>
            </a:r>
            <a:endParaRPr/>
          </a:p>
        </p:txBody>
      </p:sp>
      <p:sp>
        <p:nvSpPr>
          <p:cNvPr id="4" name="Retângulo 3"/>
          <p:cNvSpPr/>
          <p:nvPr/>
        </p:nvSpPr>
        <p:spPr>
          <a:xfrm>
            <a:off x="565525" y="2571750"/>
            <a:ext cx="8016900" cy="830997"/>
          </a:xfrm>
          <a:prstGeom prst="rect">
            <a:avLst/>
          </a:prstGeom>
        </p:spPr>
        <p:txBody>
          <a:bodyPr wrap="square">
            <a:spAutoFit/>
          </a:bodyPr>
          <a:lstStyle/>
          <a:p>
            <a:pPr algn="ctr"/>
            <a:r>
              <a:rPr lang="pt-BR" sz="2400" dirty="0">
                <a:solidFill>
                  <a:schemeClr val="tx1"/>
                </a:solidFill>
                <a:latin typeface="Calibri" panose="020F0502020204030204" pitchFamily="34" charset="0"/>
                <a:cs typeface="Calibri" panose="020F0502020204030204" pitchFamily="34" charset="0"/>
              </a:rPr>
              <a:t>O QUANTO DE NOVAS APLICAÇÕES PODEMOS DESENVOLVER UTILIZANDO A TECNOLOGIA BLOCKCHAIN?</a:t>
            </a:r>
          </a:p>
        </p:txBody>
      </p:sp>
      <p:sp>
        <p:nvSpPr>
          <p:cNvPr id="5"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PENSE NISSO…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9495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45098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endParaRPr lang="en-US" sz="4000" b="1" i="0" u="none" strike="noStrike" cap="none" dirty="0">
              <a:solidFill>
                <a:srgbClr val="EA4E60"/>
              </a:solidFill>
              <a:latin typeface="Century Gothic"/>
              <a:ea typeface="Century Gothic"/>
              <a:cs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26</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28748AD1-873C-8BFD-3413-E95D8AFDB73A}"/>
              </a:ext>
            </a:extLst>
          </p:cNvPr>
          <p:cNvSpPr txBox="1"/>
          <p:nvPr/>
        </p:nvSpPr>
        <p:spPr>
          <a:xfrm>
            <a:off x="717925" y="19379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INTRODUÇÃO AO BLOCKCHAIN:</a:t>
            </a:r>
          </a:p>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ETHEREUM</a:t>
            </a:r>
            <a:endParaRPr sz="4000" b="0" i="0" u="none" strike="noStrike" cap="none" dirty="0">
              <a:solidFill>
                <a:srgbClr val="EA4E60"/>
              </a:solidFill>
              <a:latin typeface="Century Gothic"/>
              <a:ea typeface="Century Gothic"/>
              <a:cs typeface="Century Gothic"/>
              <a:sym typeface="Century Gothic"/>
            </a:endParaRPr>
          </a:p>
        </p:txBody>
      </p:sp>
      <p:pic>
        <p:nvPicPr>
          <p:cNvPr id="2054" name="Picture 6" descr="Ethereum PNG Transparent Images - PNG All">
            <a:extLst>
              <a:ext uri="{FF2B5EF4-FFF2-40B4-BE49-F238E27FC236}">
                <a16:creationId xmlns:a16="http://schemas.microsoft.com/office/drawing/2014/main" id="{BD20ECCF-3113-F86F-C146-B265E5D8E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34" y="726594"/>
            <a:ext cx="771313" cy="121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16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565525" y="1548150"/>
            <a:ext cx="8016900" cy="2047200"/>
          </a:xfrm>
          <a:prstGeom prst="rect">
            <a:avLst/>
          </a:prstGeom>
          <a:noFill/>
          <a:ln>
            <a:noFill/>
          </a:ln>
        </p:spPr>
        <p:txBody>
          <a:bodyPr spcFirstLastPara="1" wrap="square" lIns="91425" tIns="91425" rIns="91425" bIns="91425" anchor="ctr" anchorCtr="0">
            <a:noAutofit/>
          </a:bodyPr>
          <a:lstStyle/>
          <a:p>
            <a:pPr marL="76200" lvl="1">
              <a:buSzPts val="1600"/>
            </a:pPr>
            <a:r>
              <a:rPr lang="pt-BR" sz="2400" dirty="0">
                <a:solidFill>
                  <a:srgbClr val="040A24"/>
                </a:solidFill>
                <a:latin typeface="Calibri"/>
                <a:ea typeface="Calibri"/>
                <a:cs typeface="Calibri"/>
                <a:sym typeface="Calibri"/>
              </a:rPr>
              <a:t>A Blockchain pode ser mais do que apenas o envio de dinheiro.</a:t>
            </a:r>
          </a:p>
          <a:p>
            <a:pPr marL="76200" lvl="1">
              <a:buSzPts val="1600"/>
            </a:pPr>
            <a:endParaRPr lang="pt-BR" sz="2400" dirty="0">
              <a:solidFill>
                <a:srgbClr val="040A24"/>
              </a:solidFill>
              <a:latin typeface="Calibri"/>
              <a:ea typeface="Calibri"/>
              <a:cs typeface="Calibri"/>
              <a:sym typeface="Calibri"/>
            </a:endParaRPr>
          </a:p>
          <a:p>
            <a:pPr marL="76200" lvl="1">
              <a:buSzPts val="1600"/>
            </a:pPr>
            <a:r>
              <a:rPr lang="pt-BR" sz="2400" dirty="0">
                <a:solidFill>
                  <a:srgbClr val="040A24"/>
                </a:solidFill>
                <a:latin typeface="Calibri"/>
                <a:ea typeface="Calibri"/>
                <a:cs typeface="Calibri"/>
                <a:sym typeface="Calibri"/>
              </a:rPr>
              <a:t>Assim surge a Ethereum.</a:t>
            </a:r>
            <a:endParaRPr lang="pt-BR" sz="2400" dirty="0">
              <a:solidFill>
                <a:srgbClr val="040A24"/>
              </a:solidFill>
              <a:latin typeface="Calibri"/>
              <a:ea typeface="Calibri"/>
              <a:cs typeface="Calibri"/>
            </a:endParaRP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Introdução</a:t>
            </a:r>
            <a:r>
              <a:rPr lang="en-US" sz="4000" b="1" dirty="0">
                <a:solidFill>
                  <a:srgbClr val="EA4E60"/>
                </a:solidFill>
                <a:latin typeface="Century Gothic"/>
                <a:ea typeface="Century Gothic"/>
                <a:cs typeface="Century Gothic"/>
                <a:sym typeface="Century Gothic"/>
              </a:rPr>
              <a:t> </a:t>
            </a:r>
            <a:endParaRPr sz="4000" b="0" i="0" u="none" strike="noStrike" cap="none" dirty="0">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spTree>
    <p:extLst>
      <p:ext uri="{BB962C8B-B14F-4D97-AF65-F5344CB8AC3E}">
        <p14:creationId xmlns:p14="http://schemas.microsoft.com/office/powerpoint/2010/main" val="2672459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thereum Boss Vitalik Buterin Says Meta Is Not Considered Worthy Of  Developing Meta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451"/>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28</a:t>
            </a:fld>
            <a:r>
              <a:rPr lang="en-US"/>
              <a:t>]</a:t>
            </a:r>
            <a:endParaRPr/>
          </a:p>
        </p:txBody>
      </p:sp>
      <p:sp>
        <p:nvSpPr>
          <p:cNvPr id="4" name="Retângulo 3"/>
          <p:cNvSpPr/>
          <p:nvPr/>
        </p:nvSpPr>
        <p:spPr>
          <a:xfrm>
            <a:off x="4899519" y="400122"/>
            <a:ext cx="4087979" cy="4524315"/>
          </a:xfrm>
          <a:prstGeom prst="rect">
            <a:avLst/>
          </a:prstGeom>
          <a:solidFill>
            <a:schemeClr val="tx1">
              <a:alpha val="72000"/>
            </a:schemeClr>
          </a:solidFill>
        </p:spPr>
        <p:txBody>
          <a:bodyPr wrap="square">
            <a:spAutoFit/>
          </a:bodyPr>
          <a:lstStyle/>
          <a:p>
            <a:r>
              <a:rPr lang="pt-BR" sz="2000" dirty="0">
                <a:solidFill>
                  <a:schemeClr val="bg1"/>
                </a:solidFill>
                <a:latin typeface="Calibri" panose="020F0502020204030204" pitchFamily="34" charset="0"/>
                <a:cs typeface="Calibri" panose="020F0502020204030204" pitchFamily="34" charset="0"/>
              </a:rPr>
              <a:t>Criador: </a:t>
            </a:r>
            <a:r>
              <a:rPr lang="pt-BR" sz="2000" dirty="0" err="1">
                <a:solidFill>
                  <a:schemeClr val="bg1"/>
                </a:solidFill>
                <a:latin typeface="Calibri" panose="020F0502020204030204" pitchFamily="34" charset="0"/>
                <a:cs typeface="Calibri" panose="020F0502020204030204" pitchFamily="34" charset="0"/>
              </a:rPr>
              <a:t>Vitalik</a:t>
            </a:r>
            <a:r>
              <a:rPr lang="pt-BR" sz="2000" dirty="0">
                <a:solidFill>
                  <a:schemeClr val="bg1"/>
                </a:solidFill>
                <a:latin typeface="Calibri" panose="020F0502020204030204" pitchFamily="34" charset="0"/>
                <a:cs typeface="Calibri" panose="020F0502020204030204" pitchFamily="34" charset="0"/>
              </a:rPr>
              <a:t> </a:t>
            </a:r>
            <a:r>
              <a:rPr lang="pt-BR" sz="2000" dirty="0" err="1">
                <a:solidFill>
                  <a:schemeClr val="bg1"/>
                </a:solidFill>
                <a:latin typeface="Calibri" panose="020F0502020204030204" pitchFamily="34" charset="0"/>
                <a:cs typeface="Calibri" panose="020F0502020204030204" pitchFamily="34" charset="0"/>
              </a:rPr>
              <a:t>Buterin</a:t>
            </a:r>
            <a:endParaRPr lang="pt-BR" sz="2000" dirty="0">
              <a:solidFill>
                <a:schemeClr val="bg1"/>
              </a:solidFill>
              <a:latin typeface="Calibri" panose="020F0502020204030204" pitchFamily="34" charset="0"/>
              <a:cs typeface="Calibri" panose="020F0502020204030204" pitchFamily="34" charset="0"/>
            </a:endParaRPr>
          </a:p>
          <a:p>
            <a:r>
              <a:rPr lang="pt-BR" sz="2000" dirty="0">
                <a:solidFill>
                  <a:schemeClr val="bg1"/>
                </a:solidFill>
                <a:latin typeface="Calibri" panose="020F0502020204030204" pitchFamily="34" charset="0"/>
                <a:cs typeface="Calibri" panose="020F0502020204030204" pitchFamily="34" charset="0"/>
              </a:rPr>
              <a:t>Programador e </a:t>
            </a:r>
            <a:r>
              <a:rPr lang="pt-BR" sz="2000" dirty="0" err="1">
                <a:solidFill>
                  <a:schemeClr val="bg1"/>
                </a:solidFill>
                <a:latin typeface="Calibri" panose="020F0502020204030204" pitchFamily="34" charset="0"/>
                <a:cs typeface="Calibri" panose="020F0502020204030204" pitchFamily="34" charset="0"/>
              </a:rPr>
              <a:t>Co-Founder</a:t>
            </a:r>
            <a:r>
              <a:rPr lang="pt-BR" sz="2000" dirty="0">
                <a:solidFill>
                  <a:schemeClr val="bg1"/>
                </a:solidFill>
                <a:latin typeface="Calibri" panose="020F0502020204030204" pitchFamily="34" charset="0"/>
                <a:cs typeface="Calibri" panose="020F0502020204030204" pitchFamily="34" charset="0"/>
              </a:rPr>
              <a:t> da </a:t>
            </a:r>
            <a:r>
              <a:rPr lang="pt-BR" sz="2000" dirty="0" err="1">
                <a:solidFill>
                  <a:schemeClr val="bg1"/>
                </a:solidFill>
                <a:latin typeface="Calibri" panose="020F0502020204030204" pitchFamily="34" charset="0"/>
                <a:cs typeface="Calibri" panose="020F0502020204030204" pitchFamily="34" charset="0"/>
              </a:rPr>
              <a:t>Bitcoin</a:t>
            </a:r>
            <a:r>
              <a:rPr lang="pt-BR" sz="2000" dirty="0">
                <a:solidFill>
                  <a:schemeClr val="bg1"/>
                </a:solidFill>
                <a:latin typeface="Calibri" panose="020F0502020204030204" pitchFamily="34" charset="0"/>
                <a:cs typeface="Calibri" panose="020F0502020204030204" pitchFamily="34" charset="0"/>
              </a:rPr>
              <a:t> Magazine.</a:t>
            </a:r>
          </a:p>
          <a:p>
            <a:endParaRPr lang="pt-BR" sz="2000" dirty="0">
              <a:solidFill>
                <a:schemeClr val="bg1"/>
              </a:solidFill>
              <a:latin typeface="Calibri" panose="020F0502020204030204" pitchFamily="34" charset="0"/>
              <a:cs typeface="Calibri" panose="020F0502020204030204" pitchFamily="34" charset="0"/>
            </a:endParaRPr>
          </a:p>
          <a:p>
            <a:r>
              <a:rPr lang="pt-BR" sz="2000" dirty="0">
                <a:solidFill>
                  <a:schemeClr val="bg1"/>
                </a:solidFill>
                <a:latin typeface="Calibri" panose="020F0502020204030204" pitchFamily="34" charset="0"/>
                <a:cs typeface="Calibri" panose="020F0502020204030204" pitchFamily="34" charset="0"/>
              </a:rPr>
              <a:t>Descrito: 2013</a:t>
            </a:r>
          </a:p>
          <a:p>
            <a:r>
              <a:rPr lang="pt-BR" sz="2000" dirty="0">
                <a:solidFill>
                  <a:schemeClr val="bg1"/>
                </a:solidFill>
                <a:latin typeface="Calibri" panose="020F0502020204030204" pitchFamily="34" charset="0"/>
                <a:cs typeface="Calibri" panose="020F0502020204030204" pitchFamily="34" charset="0"/>
              </a:rPr>
              <a:t>Início do desenvolvimento: 2014 (</a:t>
            </a:r>
            <a:r>
              <a:rPr lang="pt-BR" sz="2000" dirty="0" err="1">
                <a:solidFill>
                  <a:schemeClr val="bg1"/>
                </a:solidFill>
                <a:latin typeface="Calibri" panose="020F0502020204030204" pitchFamily="34" charset="0"/>
                <a:cs typeface="Calibri" panose="020F0502020204030204" pitchFamily="34" charset="0"/>
              </a:rPr>
              <a:t>funding</a:t>
            </a:r>
            <a:r>
              <a:rPr lang="pt-BR" sz="2000" dirty="0">
                <a:solidFill>
                  <a:schemeClr val="bg1"/>
                </a:solidFill>
                <a:latin typeface="Calibri" panose="020F0502020204030204" pitchFamily="34" charset="0"/>
                <a:cs typeface="Calibri" panose="020F0502020204030204" pitchFamily="34" charset="0"/>
              </a:rPr>
              <a:t> ETH-BTC)</a:t>
            </a:r>
          </a:p>
          <a:p>
            <a:endParaRPr lang="pt-BR" sz="2000" dirty="0">
              <a:solidFill>
                <a:schemeClr val="bg1"/>
              </a:solidFill>
              <a:latin typeface="Calibri" panose="020F0502020204030204" pitchFamily="34" charset="0"/>
              <a:cs typeface="Calibri" panose="020F0502020204030204" pitchFamily="34" charset="0"/>
            </a:endParaRPr>
          </a:p>
          <a:p>
            <a:r>
              <a:rPr lang="pt-BR" sz="2000" dirty="0">
                <a:solidFill>
                  <a:schemeClr val="bg1"/>
                </a:solidFill>
                <a:latin typeface="Calibri" panose="020F0502020204030204" pitchFamily="34" charset="0"/>
                <a:cs typeface="Calibri" panose="020F0502020204030204" pitchFamily="34" charset="0"/>
              </a:rPr>
              <a:t>Lançamento: 2015</a:t>
            </a:r>
          </a:p>
          <a:p>
            <a:endParaRPr lang="pt-BR" sz="2000" dirty="0">
              <a:solidFill>
                <a:schemeClr val="bg1"/>
              </a:solidFill>
              <a:latin typeface="Calibri" panose="020F0502020204030204" pitchFamily="34" charset="0"/>
              <a:cs typeface="Calibri" panose="020F0502020204030204" pitchFamily="34" charset="0"/>
            </a:endParaRPr>
          </a:p>
          <a:p>
            <a:r>
              <a:rPr lang="pt-BR" sz="2000" dirty="0" err="1">
                <a:solidFill>
                  <a:schemeClr val="bg1"/>
                </a:solidFill>
                <a:latin typeface="Calibri" panose="020F0502020204030204" pitchFamily="34" charset="0"/>
                <a:cs typeface="Calibri" panose="020F0502020204030204" pitchFamily="34" charset="0"/>
              </a:rPr>
              <a:t>Ether</a:t>
            </a:r>
            <a:r>
              <a:rPr lang="pt-BR" sz="2000" dirty="0">
                <a:solidFill>
                  <a:schemeClr val="bg1"/>
                </a:solidFill>
                <a:latin typeface="Calibri" panose="020F0502020204030204" pitchFamily="34" charset="0"/>
                <a:cs typeface="Calibri" panose="020F0502020204030204" pitchFamily="34" charset="0"/>
              </a:rPr>
              <a:t> – A segunda maior criptomoeda do mercado</a:t>
            </a:r>
          </a:p>
          <a:p>
            <a:endParaRPr lang="pt-BR" sz="2400" dirty="0">
              <a:solidFill>
                <a:schemeClr val="bg1"/>
              </a:solidFill>
              <a:latin typeface="Calibri" panose="020F0502020204030204" pitchFamily="34" charset="0"/>
              <a:cs typeface="Calibri" panose="020F0502020204030204" pitchFamily="34" charset="0"/>
            </a:endParaRPr>
          </a:p>
          <a:p>
            <a:endParaRPr lang="pt-BR"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9547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29</a:t>
            </a:fld>
            <a:r>
              <a:rPr lang="en-US"/>
              <a:t>]</a:t>
            </a:r>
            <a:endParaRPr/>
          </a:p>
        </p:txBody>
      </p:sp>
      <p:sp>
        <p:nvSpPr>
          <p:cNvPr id="4"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O que é Ethereum? </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5" name="Retângulo 4"/>
          <p:cNvSpPr/>
          <p:nvPr/>
        </p:nvSpPr>
        <p:spPr>
          <a:xfrm>
            <a:off x="565525" y="2094697"/>
            <a:ext cx="8016900" cy="156966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Ethereum é um blockchain com um computador embutido.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É a base para </a:t>
            </a:r>
            <a:r>
              <a:rPr lang="pt-BR" sz="2400" dirty="0">
                <a:solidFill>
                  <a:srgbClr val="EA4E60"/>
                </a:solidFill>
                <a:latin typeface="Calibri" panose="020F0502020204030204" pitchFamily="34" charset="0"/>
                <a:cs typeface="Calibri" panose="020F0502020204030204" pitchFamily="34" charset="0"/>
              </a:rPr>
              <a:t>criar aplicativos </a:t>
            </a:r>
            <a:r>
              <a:rPr lang="pt-BR" sz="2400" dirty="0">
                <a:latin typeface="Calibri" panose="020F0502020204030204" pitchFamily="34" charset="0"/>
                <a:cs typeface="Calibri" panose="020F0502020204030204" pitchFamily="34" charset="0"/>
              </a:rPr>
              <a:t>de maneira </a:t>
            </a:r>
            <a:r>
              <a:rPr lang="pt-BR" sz="2400" dirty="0">
                <a:solidFill>
                  <a:srgbClr val="EA4E60"/>
                </a:solidFill>
                <a:latin typeface="Calibri" panose="020F0502020204030204" pitchFamily="34" charset="0"/>
                <a:cs typeface="Calibri" panose="020F0502020204030204" pitchFamily="34" charset="0"/>
              </a:rPr>
              <a:t>descentralizada</a:t>
            </a:r>
            <a:r>
              <a:rPr lang="pt-BR" sz="2400" dirty="0">
                <a:latin typeface="Calibri" panose="020F0502020204030204" pitchFamily="34" charset="0"/>
                <a:cs typeface="Calibri" panose="020F0502020204030204" pitchFamily="34" charset="0"/>
              </a:rPr>
              <a:t>, sem permissão e </a:t>
            </a:r>
            <a:r>
              <a:rPr lang="pt-BR" sz="2400" dirty="0">
                <a:solidFill>
                  <a:srgbClr val="EA4E60"/>
                </a:solidFill>
                <a:latin typeface="Calibri" panose="020F0502020204030204" pitchFamily="34" charset="0"/>
                <a:cs typeface="Calibri" panose="020F0502020204030204" pitchFamily="34" charset="0"/>
              </a:rPr>
              <a:t>resistente à censura</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02343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Percurso</a:t>
            </a:r>
            <a:r>
              <a:rPr lang="en-US" sz="4000" b="1" i="0" u="none" strike="noStrike" cap="none" dirty="0">
                <a:solidFill>
                  <a:srgbClr val="EA4E60"/>
                </a:solidFill>
                <a:latin typeface="Century Gothic"/>
                <a:ea typeface="Century Gothic"/>
                <a:cs typeface="Century Gothic"/>
                <a:sym typeface="Century Gothic"/>
              </a:rPr>
              <a:t> 1/3</a:t>
            </a:r>
            <a:endParaRPr sz="4000" b="0" i="0" u="none" strike="noStrike" cap="none" dirty="0">
              <a:solidFill>
                <a:srgbClr val="EA4E60"/>
              </a:solidFill>
              <a:latin typeface="Century Gothic"/>
              <a:ea typeface="Century Gothic"/>
              <a:cs typeface="Century Gothic"/>
              <a:sym typeface="Century Gothic"/>
            </a:endParaRPr>
          </a:p>
        </p:txBody>
      </p:sp>
      <p:sp>
        <p:nvSpPr>
          <p:cNvPr id="184" name="Google Shape;184;p17"/>
          <p:cNvSpPr/>
          <p:nvPr/>
        </p:nvSpPr>
        <p:spPr>
          <a:xfrm>
            <a:off x="565525" y="1289167"/>
            <a:ext cx="6174300" cy="2618303"/>
          </a:xfrm>
          <a:prstGeom prst="rect">
            <a:avLst/>
          </a:prstGeom>
          <a:noFill/>
          <a:ln>
            <a:noFill/>
          </a:ln>
        </p:spPr>
        <p:txBody>
          <a:bodyPr spcFirstLastPara="1" wrap="square" lIns="91425" tIns="45700" rIns="91425" bIns="45700" anchor="t" anchorCtr="0">
            <a:noAutofit/>
          </a:bodyPr>
          <a:lstStyle/>
          <a:p>
            <a:pPr marL="457200" indent="-457200">
              <a:lnSpc>
                <a:spcPct val="200000"/>
              </a:lnSpc>
              <a:buSzPts val="2400"/>
            </a:pP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Introdução</a:t>
            </a: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ao</a:t>
            </a:r>
            <a:r>
              <a:rPr lang="en-US" sz="2400" b="1" dirty="0">
                <a:solidFill>
                  <a:srgbClr val="040A24"/>
                </a:solidFill>
                <a:latin typeface="Calibri"/>
                <a:ea typeface="Calibri"/>
                <a:cs typeface="Calibri"/>
              </a:rPr>
              <a:t> Blockchain - Bitcoin</a:t>
            </a:r>
          </a:p>
          <a:p>
            <a:pPr marL="457200" indent="-457200">
              <a:lnSpc>
                <a:spcPct val="200000"/>
              </a:lnSpc>
              <a:buSzPts val="2400"/>
            </a:pP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Introdução</a:t>
            </a: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ao</a:t>
            </a:r>
            <a:r>
              <a:rPr lang="en-US" sz="2400" b="1" dirty="0">
                <a:solidFill>
                  <a:srgbClr val="040A24"/>
                </a:solidFill>
                <a:latin typeface="Calibri"/>
                <a:ea typeface="Calibri"/>
                <a:cs typeface="Calibri"/>
              </a:rPr>
              <a:t> Blockchain - Ethereum</a:t>
            </a:r>
          </a:p>
          <a:p>
            <a:pPr marL="457200" indent="-457200">
              <a:lnSpc>
                <a:spcPct val="200000"/>
              </a:lnSpc>
              <a:buSzPts val="2400"/>
            </a:pPr>
            <a:r>
              <a:rPr lang="en-US" sz="2400" b="1" dirty="0">
                <a:solidFill>
                  <a:srgbClr val="040A24"/>
                </a:solidFill>
                <a:latin typeface="Calibri"/>
                <a:ea typeface="Calibri"/>
                <a:cs typeface="Calibri"/>
              </a:rPr>
              <a:t>- Blockchain </a:t>
            </a:r>
            <a:r>
              <a:rPr lang="en-US" sz="2400" b="1" dirty="0" err="1">
                <a:solidFill>
                  <a:srgbClr val="040A24"/>
                </a:solidFill>
                <a:latin typeface="Calibri"/>
                <a:ea typeface="Calibri"/>
                <a:cs typeface="Calibri"/>
              </a:rPr>
              <a:t>Trilema</a:t>
            </a:r>
            <a:endParaRPr lang="en-US" sz="2400" b="1" dirty="0">
              <a:solidFill>
                <a:srgbClr val="040A24"/>
              </a:solidFill>
              <a:latin typeface="Calibri"/>
              <a:ea typeface="Calibri"/>
              <a:cs typeface="Calibri"/>
            </a:endParaRPr>
          </a:p>
          <a:p>
            <a:pPr marL="457200" indent="-457200">
              <a:lnSpc>
                <a:spcPct val="200000"/>
              </a:lnSpc>
              <a:buSzPts val="2400"/>
            </a:pPr>
            <a:r>
              <a:rPr lang="en-US" sz="2400" b="1" dirty="0">
                <a:solidFill>
                  <a:srgbClr val="040A24"/>
                </a:solidFill>
                <a:latin typeface="Calibri"/>
                <a:ea typeface="Calibri"/>
                <a:cs typeface="Calibri"/>
              </a:rPr>
              <a:t>- Blockchain e </a:t>
            </a:r>
            <a:r>
              <a:rPr lang="en-US" sz="2400" b="1" dirty="0" err="1">
                <a:solidFill>
                  <a:srgbClr val="040A24"/>
                </a:solidFill>
                <a:latin typeface="Calibri"/>
                <a:ea typeface="Calibri"/>
                <a:cs typeface="Calibri"/>
              </a:rPr>
              <a:t>Criptomoedas</a:t>
            </a:r>
            <a:endParaRPr lang="en-US" sz="2400" b="1" dirty="0">
              <a:solidFill>
                <a:srgbClr val="040A24"/>
              </a:solidFill>
              <a:latin typeface="Calibri"/>
              <a:ea typeface="Calibri"/>
              <a:cs typeface="Calibri"/>
            </a:endParaRPr>
          </a:p>
          <a:p>
            <a:pPr marL="457200" indent="-457200">
              <a:lnSpc>
                <a:spcPct val="200000"/>
              </a:lnSpc>
              <a:buSzPts val="2400"/>
            </a:pPr>
            <a:r>
              <a:rPr lang="en-US" sz="2400" b="1" dirty="0">
                <a:solidFill>
                  <a:srgbClr val="040A24"/>
                </a:solidFill>
                <a:latin typeface="Calibri"/>
                <a:ea typeface="Calibri"/>
                <a:cs typeface="Calibri"/>
              </a:rPr>
              <a:t>- Smart Contracts </a:t>
            </a: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spTree>
    <p:extLst>
      <p:ext uri="{BB962C8B-B14F-4D97-AF65-F5344CB8AC3E}">
        <p14:creationId xmlns:p14="http://schemas.microsoft.com/office/powerpoint/2010/main" val="1349202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30</a:t>
            </a:fld>
            <a:r>
              <a:rPr lang="en-US"/>
              <a:t>]</a:t>
            </a:r>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301" y="210099"/>
            <a:ext cx="4810906" cy="4810906"/>
          </a:xfrm>
          <a:prstGeom prst="rect">
            <a:avLst/>
          </a:prstGeom>
        </p:spPr>
      </p:pic>
      <p:sp>
        <p:nvSpPr>
          <p:cNvPr id="7" name="Retângulo 6"/>
          <p:cNvSpPr/>
          <p:nvPr/>
        </p:nvSpPr>
        <p:spPr>
          <a:xfrm>
            <a:off x="4039548" y="1007435"/>
            <a:ext cx="4572000" cy="2308324"/>
          </a:xfrm>
          <a:prstGeom prst="rect">
            <a:avLst/>
          </a:prstGeom>
        </p:spPr>
        <p:txBody>
          <a:bodyPr>
            <a:spAutoFit/>
          </a:bodyPr>
          <a:lstStyle/>
          <a:p>
            <a:r>
              <a:rPr lang="pt-BR" sz="2400" dirty="0" err="1">
                <a:latin typeface="Calibri" panose="020F0502020204030204" pitchFamily="34" charset="0"/>
                <a:cs typeface="Calibri" panose="020F0502020204030204" pitchFamily="34" charset="0"/>
              </a:rPr>
              <a:t>Ether</a:t>
            </a:r>
            <a:r>
              <a:rPr lang="pt-BR" sz="2400" dirty="0">
                <a:latin typeface="Calibri" panose="020F0502020204030204" pitchFamily="34" charset="0"/>
                <a:cs typeface="Calibri" panose="020F0502020204030204" pitchFamily="34" charset="0"/>
              </a:rPr>
              <a:t> (ETH) é a criptomoeda gerada de acordo com o protocolo Ethereum como recompensa aos mineradores em um </a:t>
            </a:r>
            <a:r>
              <a:rPr lang="pt-BR" sz="2400" strike="sngStrike" dirty="0">
                <a:latin typeface="Calibri" panose="020F0502020204030204" pitchFamily="34" charset="0"/>
                <a:cs typeface="Calibri" panose="020F0502020204030204" pitchFamily="34" charset="0"/>
              </a:rPr>
              <a:t>sistema de prova de trabalho</a:t>
            </a:r>
            <a:r>
              <a:rPr lang="pt-BR" sz="2400" dirty="0">
                <a:latin typeface="Calibri" panose="020F0502020204030204" pitchFamily="34" charset="0"/>
                <a:cs typeface="Calibri" panose="020F0502020204030204" pitchFamily="34" charset="0"/>
              </a:rPr>
              <a:t> para adicionar blocos ao blockchain. </a:t>
            </a:r>
          </a:p>
        </p:txBody>
      </p:sp>
      <p:sp>
        <p:nvSpPr>
          <p:cNvPr id="8" name="Retângulo 7"/>
          <p:cNvSpPr/>
          <p:nvPr/>
        </p:nvSpPr>
        <p:spPr>
          <a:xfrm>
            <a:off x="4039548" y="3739293"/>
            <a:ext cx="4572000" cy="1015663"/>
          </a:xfrm>
          <a:prstGeom prst="rect">
            <a:avLst/>
          </a:prstGeom>
        </p:spPr>
        <p:txBody>
          <a:bodyPr>
            <a:spAutoFit/>
          </a:bodyPr>
          <a:lstStyle/>
          <a:p>
            <a:r>
              <a:rPr lang="pt-BR" sz="2000" i="1" dirty="0"/>
              <a:t>Aceita pelo protocolo como pagamento de uma taxa de transação, que também vai para o minerador.</a:t>
            </a:r>
          </a:p>
        </p:txBody>
      </p:sp>
    </p:spTree>
    <p:extLst>
      <p:ext uri="{BB962C8B-B14F-4D97-AF65-F5344CB8AC3E}">
        <p14:creationId xmlns:p14="http://schemas.microsoft.com/office/powerpoint/2010/main" val="3982673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31</a:t>
            </a:fld>
            <a:r>
              <a:rPr lang="en-US"/>
              <a:t>]</a:t>
            </a:r>
            <a:endParaRPr/>
          </a:p>
        </p:txBody>
      </p:sp>
      <p:pic>
        <p:nvPicPr>
          <p:cNvPr id="4" name="Imagem 3"/>
          <p:cNvPicPr>
            <a:picLocks noChangeAspect="1"/>
          </p:cNvPicPr>
          <p:nvPr/>
        </p:nvPicPr>
        <p:blipFill>
          <a:blip r:embed="rId2"/>
          <a:stretch>
            <a:fillRect/>
          </a:stretch>
        </p:blipFill>
        <p:spPr>
          <a:xfrm>
            <a:off x="3437554" y="1281537"/>
            <a:ext cx="4881988" cy="2945727"/>
          </a:xfrm>
          <a:prstGeom prst="rect">
            <a:avLst/>
          </a:prstGeom>
        </p:spPr>
      </p:pic>
      <p:sp>
        <p:nvSpPr>
          <p:cNvPr id="5" name="CaixaDeTexto 4"/>
          <p:cNvSpPr txBox="1"/>
          <p:nvPr/>
        </p:nvSpPr>
        <p:spPr>
          <a:xfrm>
            <a:off x="382250" y="1549608"/>
            <a:ext cx="2660754" cy="2677656"/>
          </a:xfrm>
          <a:prstGeom prst="rect">
            <a:avLst/>
          </a:prstGeom>
          <a:noFill/>
        </p:spPr>
        <p:txBody>
          <a:bodyPr wrap="square" rtlCol="0">
            <a:spAutoFit/>
          </a:bodyPr>
          <a:lstStyle/>
          <a:p>
            <a:pPr marL="285750" indent="-285750">
              <a:buFont typeface="Wingdings" panose="05000000000000000000" pitchFamily="2" charset="2"/>
              <a:buChar char="Ø"/>
            </a:pPr>
            <a:r>
              <a:rPr lang="pt-BR" dirty="0">
                <a:latin typeface="Calibri" panose="020F0502020204030204" pitchFamily="34" charset="0"/>
                <a:cs typeface="Calibri" panose="020F0502020204030204" pitchFamily="34" charset="0"/>
              </a:rPr>
              <a:t>Prova de Trabalho &gt; Prova de Participação (32 ETH)</a:t>
            </a:r>
          </a:p>
          <a:p>
            <a:pPr marL="285750" indent="-285750">
              <a:buFont typeface="Wingdings" panose="05000000000000000000" pitchFamily="2" charset="2"/>
              <a:buChar char="Ø"/>
            </a:pPr>
            <a:endParaRPr lang="pt-B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pt-BR" dirty="0">
                <a:latin typeface="Calibri" panose="020F0502020204030204" pitchFamily="34" charset="0"/>
                <a:cs typeface="Calibri" panose="020F0502020204030204" pitchFamily="34" charset="0"/>
              </a:rPr>
              <a:t>Redução de energia em 99.95% (Menos hardware)</a:t>
            </a:r>
          </a:p>
          <a:p>
            <a:pPr marL="285750" indent="-285750">
              <a:buFont typeface="Wingdings" panose="05000000000000000000" pitchFamily="2" charset="2"/>
              <a:buChar char="Ø"/>
            </a:pPr>
            <a:endParaRPr lang="pt-B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pt-BR" dirty="0">
                <a:latin typeface="Calibri" panose="020F0502020204030204" pitchFamily="34" charset="0"/>
                <a:cs typeface="Calibri" panose="020F0502020204030204" pitchFamily="34" charset="0"/>
              </a:rPr>
              <a:t>Mais segurança na rede (Se fizer falcatrua, perde os 32 ETH)</a:t>
            </a:r>
          </a:p>
          <a:p>
            <a:pPr marL="285750" indent="-285750">
              <a:buFont typeface="Wingdings" panose="05000000000000000000" pitchFamily="2" charset="2"/>
              <a:buChar char="Ø"/>
            </a:pPr>
            <a:endParaRPr lang="pt-B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pt-BR" dirty="0" err="1">
                <a:latin typeface="Calibri" panose="020F0502020204030204" pitchFamily="34" charset="0"/>
                <a:cs typeface="Calibri" panose="020F0502020204030204" pitchFamily="34" charset="0"/>
              </a:rPr>
              <a:t>Escabilidade</a:t>
            </a:r>
            <a:r>
              <a:rPr lang="pt-BR" dirty="0">
                <a:latin typeface="Calibri" panose="020F0502020204030204" pitchFamily="34" charset="0"/>
                <a:cs typeface="Calibri" panose="020F0502020204030204" pitchFamily="34" charset="0"/>
              </a:rPr>
              <a:t> (Através de </a:t>
            </a:r>
            <a:r>
              <a:rPr lang="pt-BR" dirty="0" err="1">
                <a:latin typeface="Calibri" panose="020F0502020204030204" pitchFamily="34" charset="0"/>
                <a:cs typeface="Calibri" panose="020F0502020204030204" pitchFamily="34" charset="0"/>
              </a:rPr>
              <a:t>Layers</a:t>
            </a:r>
            <a:r>
              <a:rPr lang="pt-BR" dirty="0">
                <a:latin typeface="Calibri" panose="020F0502020204030204" pitchFamily="34" charset="0"/>
                <a:cs typeface="Calibri" panose="020F0502020204030204" pitchFamily="34" charset="0"/>
              </a:rPr>
              <a:t>)</a:t>
            </a:r>
          </a:p>
        </p:txBody>
      </p:sp>
      <p:sp>
        <p:nvSpPr>
          <p:cNvPr id="6" name="Google Shape;169;p3"/>
          <p:cNvSpPr txBox="1"/>
          <p:nvPr/>
        </p:nvSpPr>
        <p:spPr>
          <a:xfrm>
            <a:off x="382250" y="62905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THE MERGE</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Tree>
    <p:extLst>
      <p:ext uri="{BB962C8B-B14F-4D97-AF65-F5344CB8AC3E}">
        <p14:creationId xmlns:p14="http://schemas.microsoft.com/office/powerpoint/2010/main" val="155230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32</a:t>
            </a:fld>
            <a:r>
              <a:rPr lang="en-US"/>
              <a:t>]</a:t>
            </a:r>
            <a:endParaRPr/>
          </a:p>
        </p:txBody>
      </p:sp>
      <p:sp>
        <p:nvSpPr>
          <p:cNvPr id="4"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Smart Contract </a:t>
            </a:r>
            <a:r>
              <a:rPr lang="en-US" sz="3200" b="1" dirty="0">
                <a:solidFill>
                  <a:srgbClr val="EA4E60"/>
                </a:solidFill>
                <a:latin typeface="Calibri" panose="020F0502020204030204" pitchFamily="34" charset="0"/>
                <a:ea typeface="Century Gothic"/>
                <a:cs typeface="Calibri" panose="020F0502020204030204" pitchFamily="34" charset="0"/>
                <a:sym typeface="Century Gothic"/>
              </a:rPr>
              <a:t>(</a:t>
            </a:r>
            <a:r>
              <a:rPr lang="en-US" sz="3200" b="1" dirty="0" err="1">
                <a:solidFill>
                  <a:srgbClr val="EA4E60"/>
                </a:solidFill>
                <a:latin typeface="Calibri" panose="020F0502020204030204" pitchFamily="34" charset="0"/>
                <a:ea typeface="Century Gothic"/>
                <a:cs typeface="Calibri" panose="020F0502020204030204" pitchFamily="34" charset="0"/>
                <a:sym typeface="Century Gothic"/>
              </a:rPr>
              <a:t>Contrato</a:t>
            </a:r>
            <a:r>
              <a:rPr lang="en-US" sz="3200" b="1"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3200" b="1" dirty="0" err="1">
                <a:solidFill>
                  <a:srgbClr val="EA4E60"/>
                </a:solidFill>
                <a:latin typeface="Calibri" panose="020F0502020204030204" pitchFamily="34" charset="0"/>
                <a:ea typeface="Century Gothic"/>
                <a:cs typeface="Calibri" panose="020F0502020204030204" pitchFamily="34" charset="0"/>
                <a:sym typeface="Century Gothic"/>
              </a:rPr>
              <a:t>Inteligente</a:t>
            </a:r>
            <a:r>
              <a:rPr lang="en-US" sz="3200" b="1" dirty="0">
                <a:solidFill>
                  <a:srgbClr val="EA4E60"/>
                </a:solidFill>
                <a:latin typeface="Calibri" panose="020F0502020204030204" pitchFamily="34" charset="0"/>
                <a:ea typeface="Century Gothic"/>
                <a:cs typeface="Calibri" panose="020F0502020204030204" pitchFamily="34" charset="0"/>
                <a:sym typeface="Century Gothic"/>
              </a:rPr>
              <a:t>)</a:t>
            </a:r>
            <a:endParaRPr sz="32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5" name="Retângulo 4"/>
          <p:cNvSpPr/>
          <p:nvPr/>
        </p:nvSpPr>
        <p:spPr>
          <a:xfrm>
            <a:off x="629587" y="1357848"/>
            <a:ext cx="8386997"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São simplesmente programas armazenados em um blockchain que são executados quando condições predeterminadas são atendidas. </a:t>
            </a:r>
            <a:r>
              <a:rPr lang="pt-BR" sz="2400" dirty="0">
                <a:solidFill>
                  <a:srgbClr val="EA4E60"/>
                </a:solidFill>
                <a:latin typeface="Calibri" panose="020F0502020204030204" pitchFamily="34" charset="0"/>
                <a:cs typeface="Calibri" panose="020F0502020204030204" pitchFamily="34" charset="0"/>
              </a:rPr>
              <a:t>Ao invés de você conectar no banco de dados conecte na blockchain!</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Criar e implantar aplicativos e serviços: </a:t>
            </a:r>
            <a:r>
              <a:rPr lang="pt-BR" sz="2400" dirty="0">
                <a:latin typeface="Calibri" panose="020F0502020204030204" pitchFamily="34" charset="0"/>
                <a:cs typeface="Calibri" panose="020F0502020204030204" pitchFamily="34" charset="0"/>
              </a:rPr>
              <a:t>Instrumentos financeiros, jogos, rastreabilidade, NFT, aplicações em geral.</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Qualquer desenvolvedor pode criar um contrato inteligente é só pagar a taxa.</a:t>
            </a:r>
          </a:p>
        </p:txBody>
      </p:sp>
    </p:spTree>
    <p:extLst>
      <p:ext uri="{BB962C8B-B14F-4D97-AF65-F5344CB8AC3E}">
        <p14:creationId xmlns:p14="http://schemas.microsoft.com/office/powerpoint/2010/main" val="619494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33</a:t>
            </a:fld>
            <a:r>
              <a:rPr lang="en-US"/>
              <a:t>]</a:t>
            </a:r>
            <a:endParaRPr/>
          </a:p>
        </p:txBody>
      </p:sp>
      <p:sp>
        <p:nvSpPr>
          <p:cNvPr id="4"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EVM</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5" name="Retângulo 4"/>
          <p:cNvSpPr/>
          <p:nvPr/>
        </p:nvSpPr>
        <p:spPr>
          <a:xfrm>
            <a:off x="565525" y="2094697"/>
            <a:ext cx="8016900"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Há um único computador canônico (chamado de </a:t>
            </a:r>
            <a:r>
              <a:rPr lang="pt-BR" sz="2400" dirty="0">
                <a:solidFill>
                  <a:srgbClr val="EA4E60"/>
                </a:solidFill>
                <a:latin typeface="Calibri" panose="020F0502020204030204" pitchFamily="34" charset="0"/>
                <a:cs typeface="Calibri" panose="020F0502020204030204" pitchFamily="34" charset="0"/>
              </a:rPr>
              <a:t>Ethereum Virtual </a:t>
            </a:r>
            <a:r>
              <a:rPr lang="pt-BR" sz="2400" dirty="0" err="1">
                <a:solidFill>
                  <a:srgbClr val="EA4E60"/>
                </a:solidFill>
                <a:latin typeface="Calibri" panose="020F0502020204030204" pitchFamily="34" charset="0"/>
                <a:cs typeface="Calibri" panose="020F0502020204030204" pitchFamily="34" charset="0"/>
              </a:rPr>
              <a:t>Machine</a:t>
            </a:r>
            <a:r>
              <a:rPr lang="pt-BR" sz="2400" dirty="0">
                <a:solidFill>
                  <a:srgbClr val="EA4E60"/>
                </a:solidFill>
                <a:latin typeface="Calibri" panose="020F0502020204030204" pitchFamily="34" charset="0"/>
                <a:cs typeface="Calibri" panose="020F0502020204030204" pitchFamily="34" charset="0"/>
              </a:rPr>
              <a:t>, ou EVM</a:t>
            </a:r>
            <a:r>
              <a:rPr lang="pt-BR" sz="2400" dirty="0">
                <a:latin typeface="Calibri" panose="020F0502020204030204" pitchFamily="34" charset="0"/>
                <a:cs typeface="Calibri" panose="020F0502020204030204" pitchFamily="34" charset="0"/>
              </a:rPr>
              <a:t>).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Todos que participam da rede Ethereum (cada nó Ethereum) mantêm uma cópia do estado deste computador. </a:t>
            </a:r>
          </a:p>
        </p:txBody>
      </p:sp>
    </p:spTree>
    <p:extLst>
      <p:ext uri="{BB962C8B-B14F-4D97-AF65-F5344CB8AC3E}">
        <p14:creationId xmlns:p14="http://schemas.microsoft.com/office/powerpoint/2010/main" val="59411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34</a:t>
            </a:fld>
            <a:r>
              <a:rPr lang="en-US"/>
              <a:t>]</a:t>
            </a:r>
            <a:endParaRPr/>
          </a:p>
        </p:txBody>
      </p:sp>
      <p:sp>
        <p:nvSpPr>
          <p:cNvPr id="4" name="Retângulo 3"/>
          <p:cNvSpPr/>
          <p:nvPr/>
        </p:nvSpPr>
        <p:spPr>
          <a:xfrm>
            <a:off x="172385" y="1215379"/>
            <a:ext cx="8791731" cy="3170099"/>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No Java, os desenvolvedores escrevem o código Java em qualquer IDE Java e o compilam em </a:t>
            </a:r>
            <a:r>
              <a:rPr lang="pt-BR" sz="2000" dirty="0" err="1">
                <a:latin typeface="Calibri" panose="020F0502020204030204" pitchFamily="34" charset="0"/>
                <a:cs typeface="Calibri" panose="020F0502020204030204" pitchFamily="34" charset="0"/>
              </a:rPr>
              <a:t>bytecodes</a:t>
            </a:r>
            <a:r>
              <a:rPr lang="pt-BR" sz="2000" dirty="0">
                <a:latin typeface="Calibri" panose="020F0502020204030204" pitchFamily="34" charset="0"/>
                <a:cs typeface="Calibri" panose="020F0502020204030204" pitchFamily="34" charset="0"/>
              </a:rPr>
              <a:t>, que por sua vez são carregados em uma máquina virtual chamada Java Virtual </a:t>
            </a:r>
            <a:r>
              <a:rPr lang="pt-BR" sz="2000" dirty="0" err="1">
                <a:latin typeface="Calibri" panose="020F0502020204030204" pitchFamily="34" charset="0"/>
                <a:cs typeface="Calibri" panose="020F0502020204030204" pitchFamily="34" charset="0"/>
              </a:rPr>
              <a:t>Machine</a:t>
            </a:r>
            <a:r>
              <a:rPr lang="pt-BR" sz="2000" dirty="0">
                <a:latin typeface="Calibri" panose="020F0502020204030204" pitchFamily="34" charset="0"/>
                <a:cs typeface="Calibri" panose="020F0502020204030204" pitchFamily="34" charset="0"/>
              </a:rPr>
              <a:t> , ou JVM , nos bastidores a aplicação é executada através da JVM.</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Da mesma forma, no Ethereum, os desenvolvedores de contratos inteligentes codificam contratos inteligentes em uma linguagem de alto nível, como </a:t>
            </a:r>
            <a:r>
              <a:rPr lang="pt-BR" sz="2000" dirty="0" err="1">
                <a:latin typeface="Calibri" panose="020F0502020204030204" pitchFamily="34" charset="0"/>
                <a:cs typeface="Calibri" panose="020F0502020204030204" pitchFamily="34" charset="0"/>
              </a:rPr>
              <a:t>Solidity</a:t>
            </a:r>
            <a:r>
              <a:rPr lang="pt-BR" sz="2000" dirty="0">
                <a:latin typeface="Calibri" panose="020F0502020204030204" pitchFamily="34" charset="0"/>
                <a:cs typeface="Calibri" panose="020F0502020204030204" pitchFamily="34" charset="0"/>
              </a:rPr>
              <a:t> , compilam-nos em </a:t>
            </a:r>
            <a:r>
              <a:rPr lang="pt-BR" sz="2000" dirty="0" err="1">
                <a:latin typeface="Calibri" panose="020F0502020204030204" pitchFamily="34" charset="0"/>
                <a:cs typeface="Calibri" panose="020F0502020204030204" pitchFamily="34" charset="0"/>
              </a:rPr>
              <a:t>bytecodes</a:t>
            </a:r>
            <a:r>
              <a:rPr lang="pt-BR" sz="2000" dirty="0">
                <a:latin typeface="Calibri" panose="020F0502020204030204" pitchFamily="34" charset="0"/>
                <a:cs typeface="Calibri" panose="020F0502020204030204" pitchFamily="34" charset="0"/>
              </a:rPr>
              <a:t> e os carregam no blockchain para execução. O EVM é o ambiente de execução dos contratos inteligentes.</a:t>
            </a:r>
          </a:p>
          <a:p>
            <a:endParaRPr lang="pt-BR" sz="2000" dirty="0"/>
          </a:p>
        </p:txBody>
      </p:sp>
      <p:sp>
        <p:nvSpPr>
          <p:cNvPr id="5" name="Google Shape;169;p3"/>
          <p:cNvSpPr txBox="1"/>
          <p:nvPr/>
        </p:nvSpPr>
        <p:spPr>
          <a:xfrm>
            <a:off x="172385" y="269291"/>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Queridos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DEV’s</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Tree>
    <p:extLst>
      <p:ext uri="{BB962C8B-B14F-4D97-AF65-F5344CB8AC3E}">
        <p14:creationId xmlns:p14="http://schemas.microsoft.com/office/powerpoint/2010/main" val="202253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35</a:t>
            </a:fld>
            <a:r>
              <a:rPr lang="en-US"/>
              <a:t>]</a:t>
            </a:r>
            <a:endParaRPr/>
          </a:p>
        </p:txBody>
      </p:sp>
      <p:sp>
        <p:nvSpPr>
          <p:cNvPr id="6" name="Google Shape;169;p3"/>
          <p:cNvSpPr txBox="1"/>
          <p:nvPr/>
        </p:nvSpPr>
        <p:spPr>
          <a:xfrm>
            <a:off x="172385" y="269291"/>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Benefícios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da Blockchain Ethereum</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7" name="Retângulo 6"/>
          <p:cNvSpPr/>
          <p:nvPr/>
        </p:nvSpPr>
        <p:spPr>
          <a:xfrm>
            <a:off x="172385" y="1149235"/>
            <a:ext cx="8784238" cy="3693319"/>
          </a:xfrm>
          <a:prstGeom prst="rect">
            <a:avLst/>
          </a:prstGeom>
        </p:spPr>
        <p:txBody>
          <a:bodyPr wrap="square">
            <a:spAutoFit/>
          </a:bodyPr>
          <a:lstStyle/>
          <a:p>
            <a:r>
              <a:rPr lang="pt-BR" sz="1800" dirty="0">
                <a:solidFill>
                  <a:srgbClr val="EA4E60"/>
                </a:solidFill>
                <a:latin typeface="Calibri" panose="020F0502020204030204" pitchFamily="34" charset="0"/>
                <a:cs typeface="Calibri" panose="020F0502020204030204" pitchFamily="34" charset="0"/>
              </a:rPr>
              <a:t>Grande rede existente testada </a:t>
            </a:r>
            <a:r>
              <a:rPr lang="pt-BR" sz="1800" dirty="0">
                <a:latin typeface="Calibri" panose="020F0502020204030204" pitchFamily="34" charset="0"/>
                <a:cs typeface="Calibri" panose="020F0502020204030204" pitchFamily="34" charset="0"/>
              </a:rPr>
              <a:t>e comprovada ao longo de anos de operação. Possui uma comunidade global grande e comprometida e o maior ecossistema em blockchain e criptomoeda.</a:t>
            </a:r>
          </a:p>
          <a:p>
            <a:endParaRPr lang="pt-BR" sz="1800" dirty="0">
              <a:latin typeface="Calibri" panose="020F0502020204030204" pitchFamily="34" charset="0"/>
              <a:cs typeface="Calibri" panose="020F0502020204030204" pitchFamily="34" charset="0"/>
            </a:endParaRPr>
          </a:p>
          <a:p>
            <a:r>
              <a:rPr lang="pt-BR" sz="1800" dirty="0">
                <a:solidFill>
                  <a:srgbClr val="EA4E60"/>
                </a:solidFill>
                <a:latin typeface="Calibri" panose="020F0502020204030204" pitchFamily="34" charset="0"/>
                <a:cs typeface="Calibri" panose="020F0502020204030204" pitchFamily="34" charset="0"/>
              </a:rPr>
              <a:t>Ampla gama de funções </a:t>
            </a:r>
            <a:r>
              <a:rPr lang="pt-BR" sz="1800" dirty="0">
                <a:latin typeface="Calibri" panose="020F0502020204030204" pitchFamily="34" charset="0"/>
                <a:cs typeface="Calibri" panose="020F0502020204030204" pitchFamily="34" charset="0"/>
              </a:rPr>
              <a:t>e além de ser usado como moeda digital, o Ethereum também pode processar outras transações financeiras, executar contratos inteligentes.</a:t>
            </a:r>
          </a:p>
          <a:p>
            <a:endParaRPr lang="pt-BR" sz="1800" dirty="0">
              <a:latin typeface="Calibri" panose="020F0502020204030204" pitchFamily="34" charset="0"/>
              <a:cs typeface="Calibri" panose="020F0502020204030204" pitchFamily="34" charset="0"/>
            </a:endParaRPr>
          </a:p>
          <a:p>
            <a:r>
              <a:rPr lang="pt-BR" sz="1800" dirty="0">
                <a:solidFill>
                  <a:srgbClr val="EA4E60"/>
                </a:solidFill>
                <a:latin typeface="Calibri" panose="020F0502020204030204" pitchFamily="34" charset="0"/>
                <a:cs typeface="Calibri" panose="020F0502020204030204" pitchFamily="34" charset="0"/>
              </a:rPr>
              <a:t>Inovação constante </a:t>
            </a:r>
            <a:r>
              <a:rPr lang="pt-BR" sz="1800" dirty="0">
                <a:latin typeface="Calibri" panose="020F0502020204030204" pitchFamily="34" charset="0"/>
                <a:cs typeface="Calibri" panose="020F0502020204030204" pitchFamily="34" charset="0"/>
              </a:rPr>
              <a:t>com uma grande comunidade de desenvolvedores que estão constantemente procurando novas maneiras de melhorar a rede e desenvolver novos aplicativos. </a:t>
            </a:r>
          </a:p>
          <a:p>
            <a:endParaRPr lang="pt-BR" sz="1800" dirty="0">
              <a:latin typeface="Calibri" panose="020F0502020204030204" pitchFamily="34" charset="0"/>
              <a:cs typeface="Calibri" panose="020F0502020204030204" pitchFamily="34" charset="0"/>
            </a:endParaRPr>
          </a:p>
          <a:p>
            <a:r>
              <a:rPr lang="pt-BR" sz="1800" dirty="0">
                <a:solidFill>
                  <a:srgbClr val="EA4E60"/>
                </a:solidFill>
                <a:latin typeface="Calibri" panose="020F0502020204030204" pitchFamily="34" charset="0"/>
                <a:cs typeface="Calibri" panose="020F0502020204030204" pitchFamily="34" charset="0"/>
              </a:rPr>
              <a:t>Sem intermediários</a:t>
            </a:r>
            <a:r>
              <a:rPr lang="pt-BR" sz="1800" dirty="0">
                <a:latin typeface="Calibri" panose="020F0502020204030204" pitchFamily="34" charset="0"/>
                <a:cs typeface="Calibri" panose="020F0502020204030204" pitchFamily="34" charset="0"/>
              </a:rPr>
              <a:t>, a rede descentralizada da Ethereum permitir que os usuários deixem para trás intermediários.</a:t>
            </a:r>
          </a:p>
        </p:txBody>
      </p:sp>
    </p:spTree>
    <p:extLst>
      <p:ext uri="{BB962C8B-B14F-4D97-AF65-F5344CB8AC3E}">
        <p14:creationId xmlns:p14="http://schemas.microsoft.com/office/powerpoint/2010/main" val="1263597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36</a:t>
            </a:fld>
            <a:r>
              <a:rPr lang="en-US"/>
              <a:t>]</a:t>
            </a:r>
            <a:endParaRPr/>
          </a:p>
        </p:txBody>
      </p:sp>
      <p:sp>
        <p:nvSpPr>
          <p:cNvPr id="4" name="Retângulo 3"/>
          <p:cNvSpPr/>
          <p:nvPr/>
        </p:nvSpPr>
        <p:spPr>
          <a:xfrm>
            <a:off x="407208" y="1512990"/>
            <a:ext cx="7009591"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A Ethereum foi dada como segunda geração das blockchains após 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Ela é a principal </a:t>
            </a:r>
            <a:r>
              <a:rPr lang="pt-BR" sz="2400" dirty="0" err="1">
                <a:latin typeface="Calibri" panose="020F0502020204030204" pitchFamily="34" charset="0"/>
                <a:cs typeface="Calibri" panose="020F0502020204030204" pitchFamily="34" charset="0"/>
              </a:rPr>
              <a:t>prercursora</a:t>
            </a:r>
            <a:r>
              <a:rPr lang="pt-BR" sz="2400" dirty="0">
                <a:latin typeface="Calibri" panose="020F0502020204030204" pitchFamily="34" charset="0"/>
                <a:cs typeface="Calibri" panose="020F0502020204030204" pitchFamily="34" charset="0"/>
              </a:rPr>
              <a:t>  das aplicações descentralizadas que estão sendo criadas.</a:t>
            </a:r>
          </a:p>
        </p:txBody>
      </p:sp>
      <p:sp>
        <p:nvSpPr>
          <p:cNvPr id="5" name="Google Shape;169;p3">
            <a:extLst>
              <a:ext uri="{FF2B5EF4-FFF2-40B4-BE49-F238E27FC236}">
                <a16:creationId xmlns:a16="http://schemas.microsoft.com/office/drawing/2014/main" id="{CE1A75D6-0C06-BA62-1750-88350C290485}"/>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Conclusão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27603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378948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BLOCKCHAIN TRILEMA</a:t>
            </a:r>
            <a:endParaRPr lang="en-US" sz="4000" b="1" i="0" u="none" strike="noStrike" cap="none" dirty="0">
              <a:solidFill>
                <a:srgbClr val="EA4E60"/>
              </a:solidFill>
              <a:latin typeface="Century Gothic"/>
              <a:ea typeface="Century Gothic"/>
              <a:cs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312649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39</a:t>
            </a:fld>
            <a:r>
              <a:rPr lang="en-US"/>
              <a:t>]</a:t>
            </a:r>
            <a:endParaRPr/>
          </a:p>
        </p:txBody>
      </p:sp>
      <p:sp>
        <p:nvSpPr>
          <p:cNvPr id="4" name="Retângulo 3"/>
          <p:cNvSpPr/>
          <p:nvPr/>
        </p:nvSpPr>
        <p:spPr>
          <a:xfrm>
            <a:off x="420915" y="1498475"/>
            <a:ext cx="8244114" cy="1415772"/>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Blockchains são frequentemente forçados a fazer trade-</a:t>
            </a:r>
            <a:r>
              <a:rPr lang="pt-BR" sz="2400" dirty="0" err="1">
                <a:solidFill>
                  <a:schemeClr val="tx1"/>
                </a:solidFill>
                <a:latin typeface="Calibri" panose="020F0502020204030204" pitchFamily="34" charset="0"/>
                <a:cs typeface="Calibri" panose="020F0502020204030204" pitchFamily="34" charset="0"/>
              </a:rPr>
              <a:t>offs</a:t>
            </a:r>
            <a:r>
              <a:rPr lang="pt-BR" sz="2400" dirty="0">
                <a:solidFill>
                  <a:schemeClr val="tx1"/>
                </a:solidFill>
                <a:latin typeface="Calibri" panose="020F0502020204030204" pitchFamily="34" charset="0"/>
                <a:cs typeface="Calibri" panose="020F0502020204030204" pitchFamily="34" charset="0"/>
              </a:rPr>
              <a:t> (escolher uma coisa em detrimento de outra) que os impedem de alcançar todos os 3 aspectos principais de uma blockchain.</a:t>
            </a:r>
          </a:p>
          <a:p>
            <a:endParaRPr lang="pt-BR" dirty="0">
              <a:solidFill>
                <a:schemeClr val="tx1"/>
              </a:solidFill>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Introdução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6996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Percurso</a:t>
            </a:r>
            <a:r>
              <a:rPr lang="en-US" sz="4000" b="1" i="0" u="none" strike="noStrike" cap="none" dirty="0">
                <a:solidFill>
                  <a:srgbClr val="EA4E60"/>
                </a:solidFill>
                <a:latin typeface="Century Gothic"/>
                <a:ea typeface="Century Gothic"/>
                <a:cs typeface="Century Gothic"/>
                <a:sym typeface="Century Gothic"/>
              </a:rPr>
              <a:t> 2/3</a:t>
            </a:r>
            <a:endParaRPr sz="4000" b="0" i="0" u="none" strike="noStrike" cap="none" dirty="0">
              <a:solidFill>
                <a:srgbClr val="EA4E60"/>
              </a:solidFill>
              <a:latin typeface="Century Gothic"/>
              <a:ea typeface="Century Gothic"/>
              <a:cs typeface="Century Gothic"/>
              <a:sym typeface="Century Gothic"/>
            </a:endParaRPr>
          </a:p>
        </p:txBody>
      </p:sp>
      <p:sp>
        <p:nvSpPr>
          <p:cNvPr id="184" name="Google Shape;184;p17"/>
          <p:cNvSpPr/>
          <p:nvPr/>
        </p:nvSpPr>
        <p:spPr>
          <a:xfrm>
            <a:off x="565525" y="1289167"/>
            <a:ext cx="6174300" cy="2618303"/>
          </a:xfrm>
          <a:prstGeom prst="rect">
            <a:avLst/>
          </a:prstGeom>
          <a:noFill/>
          <a:ln>
            <a:noFill/>
          </a:ln>
        </p:spPr>
        <p:txBody>
          <a:bodyPr spcFirstLastPara="1" wrap="square" lIns="91425" tIns="45700" rIns="91425" bIns="45700" anchor="t" anchorCtr="0">
            <a:noAutofit/>
          </a:bodyPr>
          <a:lstStyle/>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Pos</a:t>
            </a:r>
            <a:r>
              <a:rPr lang="en-US" sz="2400" b="1" dirty="0">
                <a:solidFill>
                  <a:srgbClr val="040A24"/>
                </a:solidFill>
                <a:latin typeface="Calibri"/>
                <a:ea typeface="Calibri"/>
                <a:cs typeface="Calibri"/>
                <a:sym typeface="Calibri"/>
              </a:rPr>
              <a:t> vs </a:t>
            </a:r>
            <a:r>
              <a:rPr lang="en-US" sz="2400" b="1" dirty="0" err="1">
                <a:solidFill>
                  <a:srgbClr val="040A24"/>
                </a:solidFill>
                <a:latin typeface="Calibri"/>
                <a:ea typeface="Calibri"/>
                <a:cs typeface="Calibri"/>
                <a:sym typeface="Calibri"/>
              </a:rPr>
              <a:t>PoW</a:t>
            </a:r>
            <a:endParaRPr lang="en-US" sz="2400" b="1" dirty="0">
              <a:solidFill>
                <a:srgbClr val="040A24"/>
              </a:solidFill>
              <a:latin typeface="Calibri"/>
              <a:ea typeface="Calibri"/>
              <a:cs typeface="Calibri"/>
              <a:sym typeface="Calibri"/>
            </a:endParaRP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Consenso</a:t>
            </a:r>
            <a:endParaRPr lang="en-US" sz="2400" b="1" dirty="0">
              <a:solidFill>
                <a:srgbClr val="040A24"/>
              </a:solidFill>
              <a:latin typeface="Calibri"/>
              <a:ea typeface="Calibri"/>
              <a:cs typeface="Calibri"/>
              <a:sym typeface="Calibri"/>
            </a:endParaRP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Gas Fee </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Forks</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Layer 1 e Layer 2</a:t>
            </a: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a:t>
            </a:fld>
            <a:r>
              <a:rPr lang="en-US"/>
              <a:t>]</a:t>
            </a:r>
            <a:endParaRPr/>
          </a:p>
        </p:txBody>
      </p:sp>
    </p:spTree>
    <p:extLst>
      <p:ext uri="{BB962C8B-B14F-4D97-AF65-F5344CB8AC3E}">
        <p14:creationId xmlns:p14="http://schemas.microsoft.com/office/powerpoint/2010/main" val="3156074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40</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967200" y="619200"/>
            <a:ext cx="1425600" cy="307777"/>
          </a:xfrm>
          <a:prstGeom prst="rect">
            <a:avLst/>
          </a:prstGeom>
          <a:noFill/>
        </p:spPr>
        <p:txBody>
          <a:bodyPr wrap="square" rtlCol="0">
            <a:spAutoFit/>
          </a:bodyPr>
          <a:lstStyle/>
          <a:p>
            <a:r>
              <a:rPr lang="pt-BR" dirty="0"/>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t>Descentralização</a:t>
            </a:r>
          </a:p>
        </p:txBody>
      </p:sp>
    </p:spTree>
    <p:extLst>
      <p:ext uri="{BB962C8B-B14F-4D97-AF65-F5344CB8AC3E}">
        <p14:creationId xmlns:p14="http://schemas.microsoft.com/office/powerpoint/2010/main" val="2305238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41</a:t>
            </a:fld>
            <a:r>
              <a:rPr lang="en-US"/>
              <a:t>]</a:t>
            </a:r>
            <a:endParaRPr/>
          </a:p>
        </p:txBody>
      </p:sp>
      <p:sp>
        <p:nvSpPr>
          <p:cNvPr id="4" name="Retângulo 3"/>
          <p:cNvSpPr/>
          <p:nvPr/>
        </p:nvSpPr>
        <p:spPr>
          <a:xfrm>
            <a:off x="306334" y="1253688"/>
            <a:ext cx="8524800" cy="3046988"/>
          </a:xfrm>
          <a:prstGeom prst="rect">
            <a:avLst/>
          </a:prstGeom>
        </p:spPr>
        <p:txBody>
          <a:bodyPr wrap="square">
            <a:spAutoFit/>
          </a:bodyPr>
          <a:lstStyle/>
          <a:p>
            <a:r>
              <a:rPr lang="pt-BR" sz="2400" dirty="0">
                <a:solidFill>
                  <a:srgbClr val="EA4E60"/>
                </a:solidFill>
                <a:latin typeface="Calibri" panose="020F0502020204030204" pitchFamily="34" charset="0"/>
                <a:cs typeface="Calibri" panose="020F0502020204030204" pitchFamily="34" charset="0"/>
              </a:rPr>
              <a:t>Escalável: </a:t>
            </a:r>
            <a:r>
              <a:rPr lang="pt-BR" sz="2400" dirty="0">
                <a:latin typeface="Calibri" panose="020F0502020204030204" pitchFamily="34" charset="0"/>
                <a:cs typeface="Calibri" panose="020F0502020204030204" pitchFamily="34" charset="0"/>
              </a:rPr>
              <a:t>capacidade de uma rede blockchain de lidar com uma quantidade cada vez maior de transações</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Descentralizado: </a:t>
            </a:r>
            <a:r>
              <a:rPr lang="pt-BR" sz="2400" dirty="0">
                <a:latin typeface="Calibri" panose="020F0502020204030204" pitchFamily="34" charset="0"/>
                <a:cs typeface="Calibri" panose="020F0502020204030204" pitchFamily="34" charset="0"/>
              </a:rPr>
              <a:t>Criando um sistema blockchain que não dependa de um ponto de controle central.</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Seguro: </a:t>
            </a:r>
            <a:r>
              <a:rPr lang="pt-BR" sz="2400" dirty="0">
                <a:latin typeface="Calibri" panose="020F0502020204030204" pitchFamily="34" charset="0"/>
                <a:cs typeface="Calibri" panose="020F0502020204030204" pitchFamily="34" charset="0"/>
              </a:rPr>
              <a:t>capacidade da rede blockchain de operar como esperado, defender-se de ataques, bugs e outros problemas imprevistos.</a:t>
            </a:r>
          </a:p>
        </p:txBody>
      </p:sp>
    </p:spTree>
    <p:extLst>
      <p:ext uri="{BB962C8B-B14F-4D97-AF65-F5344CB8AC3E}">
        <p14:creationId xmlns:p14="http://schemas.microsoft.com/office/powerpoint/2010/main" val="4111427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42</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967200" y="619200"/>
            <a:ext cx="1425600" cy="307777"/>
          </a:xfrm>
          <a:prstGeom prst="rect">
            <a:avLst/>
          </a:prstGeom>
          <a:noFill/>
        </p:spPr>
        <p:txBody>
          <a:bodyPr wrap="square" rtlCol="0">
            <a:spAutoFit/>
          </a:bodyPr>
          <a:lstStyle/>
          <a:p>
            <a:r>
              <a:rPr lang="pt-BR" dirty="0">
                <a:solidFill>
                  <a:srgbClr val="FF0000"/>
                </a:solidFill>
              </a:rPr>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solidFill>
                  <a:srgbClr val="92D050"/>
                </a:solidFill>
              </a:rPr>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solidFill>
                  <a:srgbClr val="92D050"/>
                </a:solidFill>
              </a:rPr>
              <a:t>Descentralização</a:t>
            </a:r>
          </a:p>
        </p:txBody>
      </p:sp>
      <p:pic>
        <p:nvPicPr>
          <p:cNvPr id="2" name="Picture 6" descr="Ethereum PNG Transparent Images - PNG All">
            <a:extLst>
              <a:ext uri="{FF2B5EF4-FFF2-40B4-BE49-F238E27FC236}">
                <a16:creationId xmlns:a16="http://schemas.microsoft.com/office/drawing/2014/main" id="{D8D0B786-1A9A-614D-FC1F-149663ECB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661" y="528253"/>
            <a:ext cx="636240" cy="9992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Bitcoin – Logos PNG">
            <a:extLst>
              <a:ext uri="{FF2B5EF4-FFF2-40B4-BE49-F238E27FC236}">
                <a16:creationId xmlns:a16="http://schemas.microsoft.com/office/drawing/2014/main" id="{46ACA54E-911C-BE28-042B-36ADF8374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01" y="577190"/>
            <a:ext cx="901361" cy="90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528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43</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967200" y="619200"/>
            <a:ext cx="1425600" cy="307777"/>
          </a:xfrm>
          <a:prstGeom prst="rect">
            <a:avLst/>
          </a:prstGeom>
          <a:noFill/>
        </p:spPr>
        <p:txBody>
          <a:bodyPr wrap="square" rtlCol="0">
            <a:spAutoFit/>
          </a:bodyPr>
          <a:lstStyle/>
          <a:p>
            <a:r>
              <a:rPr lang="pt-BR" dirty="0">
                <a:solidFill>
                  <a:srgbClr val="92D050"/>
                </a:solidFill>
              </a:rPr>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solidFill>
                  <a:srgbClr val="92D050"/>
                </a:solidFill>
              </a:rPr>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solidFill>
                  <a:srgbClr val="FF0000"/>
                </a:solidFill>
              </a:rPr>
              <a:t>Descentralização</a:t>
            </a:r>
          </a:p>
        </p:txBody>
      </p:sp>
      <p:pic>
        <p:nvPicPr>
          <p:cNvPr id="1028" name="Picture 4" descr="How To Invest In Ripple (XRP) Step-By-Step">
            <a:extLst>
              <a:ext uri="{FF2B5EF4-FFF2-40B4-BE49-F238E27FC236}">
                <a16:creationId xmlns:a16="http://schemas.microsoft.com/office/drawing/2014/main" id="{F9A36E6D-6B1E-3663-9B71-0E3091B07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26" y="511810"/>
            <a:ext cx="1261533" cy="6822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Binance SmartChain? » MiT">
            <a:extLst>
              <a:ext uri="{FF2B5EF4-FFF2-40B4-BE49-F238E27FC236}">
                <a16:creationId xmlns:a16="http://schemas.microsoft.com/office/drawing/2014/main" id="{5BD33B74-54CB-2E48-5367-9E169D807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05" y="1319954"/>
            <a:ext cx="1819275"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78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7330246" cy="3456900"/>
          </a:xfrm>
          <a:prstGeom prst="rect">
            <a:avLst/>
          </a:prstGeom>
          <a:noFill/>
          <a:ln>
            <a:noFill/>
          </a:ln>
        </p:spPr>
        <p:txBody>
          <a:bodyPr spcFirstLastPara="1" wrap="square" lIns="91425" tIns="91425" rIns="91425" bIns="91425" anchor="t" anchorCtr="0">
            <a:noAutofit/>
          </a:bodyPr>
          <a:lstStyle/>
          <a:p>
            <a:r>
              <a:rPr lang="pt-BR" sz="2400" dirty="0">
                <a:solidFill>
                  <a:schemeClr val="tx1"/>
                </a:solidFill>
                <a:latin typeface="Calibri" panose="020F0502020204030204" pitchFamily="34" charset="0"/>
                <a:cs typeface="Calibri" panose="020F0502020204030204" pitchFamily="34" charset="0"/>
              </a:rPr>
              <a:t>Não foi resolvido ainda...</a:t>
            </a:r>
          </a:p>
          <a:p>
            <a:endParaRPr lang="pt-BR" sz="2000" dirty="0"/>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CONCLUSÃO</a:t>
            </a:r>
            <a:endParaRPr sz="4000" b="0" i="0" u="none" strike="noStrike" cap="none" dirty="0">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spTree>
    <p:extLst>
      <p:ext uri="{BB962C8B-B14F-4D97-AF65-F5344CB8AC3E}">
        <p14:creationId xmlns:p14="http://schemas.microsoft.com/office/powerpoint/2010/main" val="1482741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45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355791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BLOCKCHAIN &amp;</a:t>
            </a:r>
          </a:p>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a:solidFill>
                  <a:srgbClr val="EA4E60"/>
                </a:solidFill>
                <a:latin typeface="Century Gothic"/>
                <a:ea typeface="Century Gothic"/>
                <a:cs typeface="Century Gothic"/>
                <a:sym typeface="Century Gothic"/>
              </a:rPr>
              <a:t>CRIPTOMOEDAS</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46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165699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47</a:t>
            </a:fld>
            <a:r>
              <a:rPr lang="en-US"/>
              <a:t>]</a:t>
            </a:r>
            <a:endParaRPr/>
          </a:p>
        </p:txBody>
      </p:sp>
      <p:sp>
        <p:nvSpPr>
          <p:cNvPr id="4" name="Retângulo 3"/>
          <p:cNvSpPr/>
          <p:nvPr/>
        </p:nvSpPr>
        <p:spPr>
          <a:xfrm>
            <a:off x="420915" y="1498475"/>
            <a:ext cx="8244114" cy="2154436"/>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Uma criptomoeda é um ativo digital protegida por criptografia, o que torna quase impossível falsificar ou gastar duas vezes e não são emitidas por nenhuma autoridade central.</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Cada criptomoeda afirma ter uma função diferente (ou não).</a:t>
            </a:r>
          </a:p>
          <a:p>
            <a:endParaRPr lang="pt-BR" dirty="0">
              <a:solidFill>
                <a:schemeClr val="tx1"/>
              </a:solidFill>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Introdução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4031868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48</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Criptomoeda e Tokens </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420915" y="1498475"/>
            <a:ext cx="8244114" cy="2154436"/>
          </a:xfrm>
          <a:prstGeom prst="rect">
            <a:avLst/>
          </a:prstGeom>
        </p:spPr>
        <p:txBody>
          <a:bodyPr wrap="square">
            <a:spAutoFit/>
          </a:bodyPr>
          <a:lstStyle/>
          <a:p>
            <a:r>
              <a:rPr lang="pt-BR" sz="2400" dirty="0" err="1">
                <a:solidFill>
                  <a:schemeClr val="tx1"/>
                </a:solidFill>
                <a:latin typeface="Calibri" panose="020F0502020204030204" pitchFamily="34" charset="0"/>
                <a:cs typeface="Calibri" panose="020F0502020204030204" pitchFamily="34" charset="0"/>
              </a:rPr>
              <a:t>Criptomoedas</a:t>
            </a:r>
            <a:r>
              <a:rPr lang="pt-BR" sz="2400" dirty="0">
                <a:solidFill>
                  <a:schemeClr val="tx1"/>
                </a:solidFill>
                <a:latin typeface="Calibri" panose="020F0502020204030204" pitchFamily="34" charset="0"/>
                <a:cs typeface="Calibri" panose="020F0502020204030204" pitchFamily="34" charset="0"/>
              </a:rPr>
              <a:t> e tokens são coisas diferentes.</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Criptomoeda = Moeda nativa de um blockchain</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Token = Criado dentro de uma blockchain existente.</a:t>
            </a:r>
          </a:p>
          <a:p>
            <a:endParaRPr lang="pt-BR" dirty="0">
              <a:solidFill>
                <a:schemeClr val="tx1"/>
              </a:solidFill>
            </a:endParaRPr>
          </a:p>
        </p:txBody>
      </p:sp>
    </p:spTree>
    <p:extLst>
      <p:ext uri="{BB962C8B-B14F-4D97-AF65-F5344CB8AC3E}">
        <p14:creationId xmlns:p14="http://schemas.microsoft.com/office/powerpoint/2010/main" val="1763065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49</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Supply</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347683" y="1221052"/>
            <a:ext cx="8244114" cy="677108"/>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Número de ofertas disponível para negociação.</a:t>
            </a:r>
          </a:p>
          <a:p>
            <a:endParaRPr lang="pt-BR" dirty="0">
              <a:solidFill>
                <a:schemeClr val="tx1"/>
              </a:solidFill>
            </a:endParaRPr>
          </a:p>
        </p:txBody>
      </p:sp>
      <p:pic>
        <p:nvPicPr>
          <p:cNvPr id="6" name="Imagem 5"/>
          <p:cNvPicPr>
            <a:picLocks noChangeAspect="1"/>
          </p:cNvPicPr>
          <p:nvPr/>
        </p:nvPicPr>
        <p:blipFill>
          <a:blip r:embed="rId2"/>
          <a:stretch>
            <a:fillRect/>
          </a:stretch>
        </p:blipFill>
        <p:spPr>
          <a:xfrm>
            <a:off x="347683" y="1920750"/>
            <a:ext cx="8615430" cy="2119099"/>
          </a:xfrm>
          <a:prstGeom prst="rect">
            <a:avLst/>
          </a:prstGeom>
        </p:spPr>
      </p:pic>
      <p:sp>
        <p:nvSpPr>
          <p:cNvPr id="7" name="Retângulo 6"/>
          <p:cNvSpPr/>
          <p:nvPr/>
        </p:nvSpPr>
        <p:spPr>
          <a:xfrm>
            <a:off x="7397646" y="3590144"/>
            <a:ext cx="1433488"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7743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Percurso</a:t>
            </a:r>
            <a:r>
              <a:rPr lang="en-US" sz="4000" b="1" i="0" u="none" strike="noStrike" cap="none" dirty="0">
                <a:solidFill>
                  <a:srgbClr val="EA4E60"/>
                </a:solidFill>
                <a:latin typeface="Century Gothic"/>
                <a:ea typeface="Century Gothic"/>
                <a:cs typeface="Century Gothic"/>
                <a:sym typeface="Century Gothic"/>
              </a:rPr>
              <a:t> 3/3</a:t>
            </a:r>
            <a:endParaRPr sz="4000" b="0" i="0" u="none" strike="noStrike" cap="none" dirty="0">
              <a:solidFill>
                <a:srgbClr val="EA4E60"/>
              </a:solidFill>
              <a:latin typeface="Century Gothic"/>
              <a:ea typeface="Century Gothic"/>
              <a:cs typeface="Century Gothic"/>
              <a:sym typeface="Century Gothic"/>
            </a:endParaRPr>
          </a:p>
        </p:txBody>
      </p:sp>
      <p:sp>
        <p:nvSpPr>
          <p:cNvPr id="184" name="Google Shape;184;p17"/>
          <p:cNvSpPr/>
          <p:nvPr/>
        </p:nvSpPr>
        <p:spPr>
          <a:xfrm>
            <a:off x="565524" y="1289167"/>
            <a:ext cx="8435803" cy="2618303"/>
          </a:xfrm>
          <a:prstGeom prst="rect">
            <a:avLst/>
          </a:prstGeom>
          <a:noFill/>
          <a:ln>
            <a:noFill/>
          </a:ln>
        </p:spPr>
        <p:txBody>
          <a:bodyPr spcFirstLastPara="1" wrap="square" lIns="91425" tIns="45700" rIns="91425" bIns="45700" anchor="t" anchorCtr="0">
            <a:noAutofit/>
          </a:bodyPr>
          <a:lstStyle/>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Rollups</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Privacy Coins</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Exploradores</a:t>
            </a:r>
            <a:r>
              <a:rPr lang="en-US" sz="2400" b="1" dirty="0">
                <a:solidFill>
                  <a:srgbClr val="040A24"/>
                </a:solidFill>
                <a:latin typeface="Calibri"/>
                <a:ea typeface="Calibri"/>
                <a:cs typeface="Calibri"/>
                <a:sym typeface="Calibri"/>
              </a:rPr>
              <a:t> de </a:t>
            </a:r>
            <a:r>
              <a:rPr lang="en-US" sz="2400" b="1" dirty="0" err="1">
                <a:solidFill>
                  <a:srgbClr val="040A24"/>
                </a:solidFill>
                <a:latin typeface="Calibri"/>
                <a:ea typeface="Calibri"/>
                <a:cs typeface="Calibri"/>
                <a:sym typeface="Calibri"/>
              </a:rPr>
              <a:t>Blocos</a:t>
            </a:r>
            <a:r>
              <a:rPr lang="en-US" sz="2400" b="1" dirty="0">
                <a:solidFill>
                  <a:srgbClr val="040A24"/>
                </a:solidFill>
                <a:latin typeface="Calibri"/>
                <a:ea typeface="Calibri"/>
                <a:cs typeface="Calibri"/>
                <a:sym typeface="Calibri"/>
              </a:rPr>
              <a:t> </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Tipos</a:t>
            </a:r>
            <a:r>
              <a:rPr lang="en-US" sz="2400" b="1" dirty="0">
                <a:solidFill>
                  <a:srgbClr val="040A24"/>
                </a:solidFill>
                <a:latin typeface="Calibri"/>
                <a:ea typeface="Calibri"/>
                <a:cs typeface="Calibri"/>
                <a:sym typeface="Calibri"/>
              </a:rPr>
              <a:t> de Blockchain (</a:t>
            </a:r>
            <a:r>
              <a:rPr lang="en-US" sz="2400" b="1" dirty="0" err="1">
                <a:solidFill>
                  <a:srgbClr val="040A24"/>
                </a:solidFill>
                <a:latin typeface="Calibri"/>
                <a:ea typeface="Calibri"/>
                <a:cs typeface="Calibri"/>
                <a:sym typeface="Calibri"/>
              </a:rPr>
              <a:t>Pública</a:t>
            </a: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Privada</a:t>
            </a: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Híbrida</a:t>
            </a:r>
            <a:r>
              <a:rPr lang="en-US" sz="2400" b="1" dirty="0">
                <a:solidFill>
                  <a:srgbClr val="040A24"/>
                </a:solidFill>
                <a:latin typeface="Calibri"/>
                <a:ea typeface="Calibri"/>
                <a:cs typeface="Calibri"/>
                <a:sym typeface="Calibri"/>
              </a:rPr>
              <a:t> e </a:t>
            </a:r>
            <a:r>
              <a:rPr lang="en-US" sz="2400" b="1" dirty="0" err="1">
                <a:solidFill>
                  <a:srgbClr val="040A24"/>
                </a:solidFill>
                <a:latin typeface="Calibri"/>
                <a:ea typeface="Calibri"/>
                <a:cs typeface="Calibri"/>
                <a:sym typeface="Calibri"/>
              </a:rPr>
              <a:t>Consórcio</a:t>
            </a:r>
            <a:r>
              <a:rPr lang="en-US" sz="2400" b="1" dirty="0">
                <a:solidFill>
                  <a:srgbClr val="040A24"/>
                </a:solidFill>
                <a:latin typeface="Calibri"/>
                <a:ea typeface="Calibri"/>
                <a:cs typeface="Calibri"/>
                <a:sym typeface="Calibri"/>
              </a:rPr>
              <a:t>) </a:t>
            </a:r>
            <a:endParaRPr lang="en-US" sz="2400" b="1" dirty="0">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spTree>
    <p:extLst>
      <p:ext uri="{BB962C8B-B14F-4D97-AF65-F5344CB8AC3E}">
        <p14:creationId xmlns:p14="http://schemas.microsoft.com/office/powerpoint/2010/main" val="3477714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50</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Altcoins </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347683" y="1221052"/>
            <a:ext cx="8244114" cy="4216539"/>
          </a:xfrm>
          <a:prstGeom prst="rect">
            <a:avLst/>
          </a:prstGeom>
        </p:spPr>
        <p:txBody>
          <a:bodyPr wrap="square">
            <a:spAutoFit/>
          </a:bodyPr>
          <a:lstStyle/>
          <a:p>
            <a:r>
              <a:rPr lang="pt-BR" sz="2400" dirty="0" err="1">
                <a:solidFill>
                  <a:schemeClr val="tx1"/>
                </a:solidFill>
                <a:latin typeface="Calibri" panose="020F0502020204030204" pitchFamily="34" charset="0"/>
                <a:cs typeface="Calibri" panose="020F0502020204030204" pitchFamily="34" charset="0"/>
              </a:rPr>
              <a:t>Altcoins</a:t>
            </a:r>
            <a:r>
              <a:rPr lang="pt-BR" sz="2400" dirty="0">
                <a:solidFill>
                  <a:schemeClr val="tx1"/>
                </a:solidFill>
                <a:latin typeface="Calibri" panose="020F0502020204030204" pitchFamily="34" charset="0"/>
                <a:cs typeface="Calibri" panose="020F0502020204030204" pitchFamily="34" charset="0"/>
              </a:rPr>
              <a:t> são definidas como todas as </a:t>
            </a:r>
            <a:r>
              <a:rPr lang="pt-BR" sz="2400" dirty="0" err="1">
                <a:solidFill>
                  <a:schemeClr val="tx1"/>
                </a:solidFill>
                <a:latin typeface="Calibri" panose="020F0502020204030204" pitchFamily="34" charset="0"/>
                <a:cs typeface="Calibri" panose="020F0502020204030204" pitchFamily="34" charset="0"/>
              </a:rPr>
              <a:t>criptomoedas</a:t>
            </a:r>
            <a:r>
              <a:rPr lang="pt-BR" sz="2400" dirty="0">
                <a:solidFill>
                  <a:schemeClr val="tx1"/>
                </a:solidFill>
                <a:latin typeface="Calibri" panose="020F0502020204030204" pitchFamily="34" charset="0"/>
                <a:cs typeface="Calibri" panose="020F0502020204030204" pitchFamily="34" charset="0"/>
              </a:rPr>
              <a:t> que não sejam o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Alguns deles são clones ou bifurcações do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Exemplos: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 Cash, </a:t>
            </a:r>
            <a:r>
              <a:rPr lang="pt-BR" sz="2400" dirty="0" err="1">
                <a:solidFill>
                  <a:schemeClr val="tx1"/>
                </a:solidFill>
                <a:latin typeface="Calibri" panose="020F0502020204030204" pitchFamily="34" charset="0"/>
                <a:cs typeface="Calibri" panose="020F0502020204030204" pitchFamily="34" charset="0"/>
              </a:rPr>
              <a:t>Litecoin</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 SV,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 Gold, etc.</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Outros são novas moedas que foram construídas do zero.</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Exemplos: Ethereum, Solana, </a:t>
            </a:r>
            <a:r>
              <a:rPr lang="pt-BR" sz="2400" dirty="0" err="1">
                <a:solidFill>
                  <a:schemeClr val="tx1"/>
                </a:solidFill>
                <a:latin typeface="Calibri" panose="020F0502020204030204" pitchFamily="34" charset="0"/>
                <a:cs typeface="Calibri" panose="020F0502020204030204" pitchFamily="34" charset="0"/>
              </a:rPr>
              <a:t>Polkadot</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Cardano</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etc</a:t>
            </a:r>
            <a:r>
              <a:rPr lang="pt-BR" sz="2400" dirty="0">
                <a:solidFill>
                  <a:schemeClr val="tx1"/>
                </a:solidFill>
                <a:latin typeface="Calibri" panose="020F0502020204030204" pitchFamily="34" charset="0"/>
                <a:cs typeface="Calibri" panose="020F0502020204030204" pitchFamily="34" charset="0"/>
              </a:rPr>
              <a:t> </a:t>
            </a:r>
          </a:p>
          <a:p>
            <a:endParaRPr lang="pt-BR" dirty="0">
              <a:solidFill>
                <a:schemeClr val="tx1"/>
              </a:solidFill>
            </a:endParaRPr>
          </a:p>
          <a:p>
            <a:endParaRPr lang="pt-BR" dirty="0">
              <a:solidFill>
                <a:schemeClr val="tx1"/>
              </a:solidFill>
            </a:endParaRPr>
          </a:p>
        </p:txBody>
      </p:sp>
    </p:spTree>
    <p:extLst>
      <p:ext uri="{BB962C8B-B14F-4D97-AF65-F5344CB8AC3E}">
        <p14:creationId xmlns:p14="http://schemas.microsoft.com/office/powerpoint/2010/main" val="887966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51</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Status Legal </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347683" y="1198462"/>
            <a:ext cx="8421563" cy="1200329"/>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Como as </a:t>
            </a:r>
            <a:r>
              <a:rPr lang="pt-BR" sz="2400" dirty="0" err="1">
                <a:latin typeface="Calibri" panose="020F0502020204030204" pitchFamily="34" charset="0"/>
                <a:cs typeface="Calibri" panose="020F0502020204030204" pitchFamily="34" charset="0"/>
              </a:rPr>
              <a:t>criptomoedas</a:t>
            </a:r>
            <a:r>
              <a:rPr lang="pt-BR" sz="2400" dirty="0">
                <a:latin typeface="Calibri" panose="020F0502020204030204" pitchFamily="34" charset="0"/>
                <a:cs typeface="Calibri" panose="020F0502020204030204" pitchFamily="34" charset="0"/>
              </a:rPr>
              <a:t> não emitidas por nenhuma entidade pública ou privada cada jurisdições financeiras em todo o mundo tem suas regras. Exemplos:</a:t>
            </a:r>
          </a:p>
        </p:txBody>
      </p:sp>
      <p:sp>
        <p:nvSpPr>
          <p:cNvPr id="6" name="CaixaDeTexto 5"/>
          <p:cNvSpPr txBox="1"/>
          <p:nvPr/>
        </p:nvSpPr>
        <p:spPr>
          <a:xfrm>
            <a:off x="347683" y="2774102"/>
            <a:ext cx="8312046" cy="1815882"/>
          </a:xfrm>
          <a:prstGeom prst="rect">
            <a:avLst/>
          </a:prstGeom>
          <a:noFill/>
        </p:spPr>
        <p:txBody>
          <a:bodyPr wrap="square" rtlCol="0">
            <a:spAutoFit/>
          </a:bodyPr>
          <a:lstStyle/>
          <a:p>
            <a:pPr marL="285750" indent="-285750">
              <a:buFont typeface="Wingdings" panose="05000000000000000000" pitchFamily="2" charset="2"/>
              <a:buChar char="Ø"/>
            </a:pPr>
            <a:r>
              <a:rPr lang="pt-BR" sz="1600" dirty="0"/>
              <a:t>China é proibido.</a:t>
            </a:r>
          </a:p>
          <a:p>
            <a:pPr marL="285750" indent="-285750">
              <a:buFont typeface="Wingdings" panose="05000000000000000000" pitchFamily="2" charset="2"/>
              <a:buChar char="Ø"/>
            </a:pPr>
            <a:r>
              <a:rPr lang="pt-BR" sz="1600" dirty="0"/>
              <a:t>Japão propriedade legal.</a:t>
            </a:r>
          </a:p>
          <a:p>
            <a:pPr marL="285750" indent="-285750">
              <a:buFont typeface="Wingdings" panose="05000000000000000000" pitchFamily="2" charset="2"/>
              <a:buChar char="Ø"/>
            </a:pPr>
            <a:r>
              <a:rPr lang="pt-BR" sz="1600" dirty="0"/>
              <a:t>El Salvador e República Centro-Africana consideram como moeda de curso legal.</a:t>
            </a:r>
          </a:p>
          <a:p>
            <a:pPr marL="285750" indent="-285750">
              <a:buFont typeface="Wingdings" panose="05000000000000000000" pitchFamily="2" charset="2"/>
              <a:buChar char="Ø"/>
            </a:pPr>
            <a:r>
              <a:rPr lang="pt-BR" sz="1600" dirty="0"/>
              <a:t>União Europeia estão dentro da lei.</a:t>
            </a:r>
          </a:p>
          <a:p>
            <a:pPr marL="285750" indent="-285750">
              <a:buFont typeface="Wingdings" panose="05000000000000000000" pitchFamily="2" charset="2"/>
              <a:buChar char="Ø"/>
            </a:pPr>
            <a:r>
              <a:rPr lang="pt-BR" sz="1600" dirty="0"/>
              <a:t>EUA não é titulo financeiro. </a:t>
            </a:r>
          </a:p>
          <a:p>
            <a:pPr marL="285750" indent="-285750">
              <a:buFont typeface="Wingdings" panose="05000000000000000000" pitchFamily="2" charset="2"/>
              <a:buChar char="Ø"/>
            </a:pPr>
            <a:r>
              <a:rPr lang="pt-BR" sz="1600" dirty="0"/>
              <a:t>Brasil é legal e está sendo criado regras para proteger os investidores.</a:t>
            </a:r>
          </a:p>
          <a:p>
            <a:endParaRPr lang="pt-BR" sz="1600" dirty="0"/>
          </a:p>
        </p:txBody>
      </p:sp>
    </p:spTree>
    <p:extLst>
      <p:ext uri="{BB962C8B-B14F-4D97-AF65-F5344CB8AC3E}">
        <p14:creationId xmlns:p14="http://schemas.microsoft.com/office/powerpoint/2010/main" val="439501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52</a:t>
            </a:fld>
            <a:r>
              <a:rPr lang="en-US"/>
              <a:t>]</a:t>
            </a:r>
            <a:endParaRPr/>
          </a:p>
        </p:txBody>
      </p:sp>
      <p:sp>
        <p:nvSpPr>
          <p:cNvPr id="5" name="Retângulo 4"/>
          <p:cNvSpPr/>
          <p:nvPr/>
        </p:nvSpPr>
        <p:spPr>
          <a:xfrm>
            <a:off x="347683" y="1606935"/>
            <a:ext cx="7772399"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Qualquer pessoa pode comprar </a:t>
            </a:r>
            <a:r>
              <a:rPr lang="pt-BR" sz="2400" dirty="0" err="1">
                <a:latin typeface="Calibri" panose="020F0502020204030204" pitchFamily="34" charset="0"/>
                <a:cs typeface="Calibri" panose="020F0502020204030204" pitchFamily="34" charset="0"/>
              </a:rPr>
              <a:t>criptomoedas</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Através de </a:t>
            </a:r>
            <a:r>
              <a:rPr lang="pt-BR" sz="2400" dirty="0" err="1">
                <a:latin typeface="Calibri" panose="020F0502020204030204" pitchFamily="34" charset="0"/>
                <a:cs typeface="Calibri" panose="020F0502020204030204" pitchFamily="34" charset="0"/>
              </a:rPr>
              <a:t>exchanges</a:t>
            </a:r>
            <a:r>
              <a:rPr lang="pt-BR" sz="2400" dirty="0">
                <a:latin typeface="Calibri" panose="020F0502020204030204" pitchFamily="34" charset="0"/>
                <a:cs typeface="Calibri" panose="020F0502020204030204" pitchFamily="34" charset="0"/>
              </a:rPr>
              <a:t> ou P2P (pessoa para pessoa).</a:t>
            </a:r>
          </a:p>
          <a:p>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p:txBody>
      </p:sp>
      <p:sp>
        <p:nvSpPr>
          <p:cNvPr id="6"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Negociações</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Tree>
    <p:extLst>
      <p:ext uri="{BB962C8B-B14F-4D97-AF65-F5344CB8AC3E}">
        <p14:creationId xmlns:p14="http://schemas.microsoft.com/office/powerpoint/2010/main" val="4274384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pois do Brasil, pirâmides e mais golpes com bitcoin disparam na Argentina  – Tecno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9144000" cy="5138738"/>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53</a:t>
            </a:fld>
            <a:r>
              <a:rPr lang="en-US"/>
              <a:t>]</a:t>
            </a:r>
            <a:endParaRPr/>
          </a:p>
        </p:txBody>
      </p:sp>
      <p:sp>
        <p:nvSpPr>
          <p:cNvPr id="4" name="Retângulo 3"/>
          <p:cNvSpPr/>
          <p:nvPr/>
        </p:nvSpPr>
        <p:spPr>
          <a:xfrm>
            <a:off x="374657" y="550588"/>
            <a:ext cx="5206875" cy="3785652"/>
          </a:xfrm>
          <a:prstGeom prst="rect">
            <a:avLst/>
          </a:prstGeom>
        </p:spPr>
        <p:txBody>
          <a:bodyPr wrap="none">
            <a:spAutoFit/>
          </a:bodyPr>
          <a:lstStyle/>
          <a:p>
            <a:r>
              <a:rPr lang="pt-BR" sz="4000" dirty="0">
                <a:solidFill>
                  <a:schemeClr val="bg1"/>
                </a:solidFill>
                <a:latin typeface="Calibri" panose="020F0502020204030204" pitchFamily="34" charset="0"/>
                <a:cs typeface="Calibri" panose="020F0502020204030204" pitchFamily="34" charset="0"/>
              </a:rPr>
              <a:t>Cuidado com os golpes!</a:t>
            </a:r>
          </a:p>
          <a:p>
            <a:endParaRPr lang="pt-BR" sz="4000" dirty="0">
              <a:solidFill>
                <a:schemeClr val="bg1"/>
              </a:solidFill>
              <a:latin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pt-BR" sz="4000" dirty="0">
                <a:solidFill>
                  <a:schemeClr val="bg1"/>
                </a:solidFill>
                <a:latin typeface="Calibri" panose="020F0502020204030204" pitchFamily="34" charset="0"/>
                <a:cs typeface="Calibri" panose="020F0502020204030204" pitchFamily="34" charset="0"/>
              </a:rPr>
              <a:t>Estelionatos</a:t>
            </a:r>
          </a:p>
          <a:p>
            <a:pPr marL="571500" indent="-571500">
              <a:buFont typeface="Wingdings" panose="05000000000000000000" pitchFamily="2" charset="2"/>
              <a:buChar char="Ø"/>
            </a:pPr>
            <a:r>
              <a:rPr lang="pt-BR" sz="4000" dirty="0">
                <a:solidFill>
                  <a:schemeClr val="bg1"/>
                </a:solidFill>
                <a:latin typeface="Calibri" panose="020F0502020204030204" pitchFamily="34" charset="0"/>
                <a:cs typeface="Calibri" panose="020F0502020204030204" pitchFamily="34" charset="0"/>
              </a:rPr>
              <a:t>Pirâmides financeiras</a:t>
            </a:r>
          </a:p>
          <a:p>
            <a:pPr marL="571500" indent="-571500">
              <a:buFont typeface="Wingdings" panose="05000000000000000000" pitchFamily="2" charset="2"/>
              <a:buChar char="Ø"/>
            </a:pPr>
            <a:r>
              <a:rPr lang="pt-BR" sz="4000" dirty="0">
                <a:solidFill>
                  <a:schemeClr val="bg1"/>
                </a:solidFill>
                <a:latin typeface="Calibri" panose="020F0502020204030204" pitchFamily="34" charset="0"/>
                <a:cs typeface="Calibri" panose="020F0502020204030204" pitchFamily="34" charset="0"/>
              </a:rPr>
              <a:t>Hackers</a:t>
            </a:r>
          </a:p>
          <a:p>
            <a:r>
              <a:rPr lang="pt-BR" sz="4000" dirty="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72332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AFBFD"/>
        </a:solid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54</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Criptomoedas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mais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populares</a:t>
            </a:r>
            <a:endParaRPr sz="4000" b="0" i="0" u="none" strike="noStrike" cap="none" dirty="0">
              <a:solidFill>
                <a:srgbClr val="EA4E60"/>
              </a:solidFill>
              <a:latin typeface="Century Gothic"/>
              <a:ea typeface="Century Gothic"/>
              <a:cs typeface="Century Gothic"/>
              <a:sym typeface="Century Gothic"/>
            </a:endParaRPr>
          </a:p>
        </p:txBody>
      </p:sp>
      <p:pic>
        <p:nvPicPr>
          <p:cNvPr id="6" name="Imagem 5"/>
          <p:cNvPicPr>
            <a:picLocks noChangeAspect="1"/>
          </p:cNvPicPr>
          <p:nvPr/>
        </p:nvPicPr>
        <p:blipFill>
          <a:blip r:embed="rId2"/>
          <a:stretch>
            <a:fillRect/>
          </a:stretch>
        </p:blipFill>
        <p:spPr>
          <a:xfrm>
            <a:off x="3229656" y="1351430"/>
            <a:ext cx="3076575" cy="695325"/>
          </a:xfrm>
          <a:prstGeom prst="rect">
            <a:avLst/>
          </a:prstGeom>
        </p:spPr>
      </p:pic>
      <p:pic>
        <p:nvPicPr>
          <p:cNvPr id="7" name="Imagem 6"/>
          <p:cNvPicPr>
            <a:picLocks noChangeAspect="1"/>
          </p:cNvPicPr>
          <p:nvPr/>
        </p:nvPicPr>
        <p:blipFill>
          <a:blip r:embed="rId3"/>
          <a:stretch>
            <a:fillRect/>
          </a:stretch>
        </p:blipFill>
        <p:spPr>
          <a:xfrm>
            <a:off x="425929" y="1333822"/>
            <a:ext cx="2609850" cy="695325"/>
          </a:xfrm>
          <a:prstGeom prst="rect">
            <a:avLst/>
          </a:prstGeom>
        </p:spPr>
      </p:pic>
      <p:pic>
        <p:nvPicPr>
          <p:cNvPr id="8" name="Imagem 7"/>
          <p:cNvPicPr>
            <a:picLocks noChangeAspect="1"/>
          </p:cNvPicPr>
          <p:nvPr/>
        </p:nvPicPr>
        <p:blipFill>
          <a:blip r:embed="rId4"/>
          <a:stretch>
            <a:fillRect/>
          </a:stretch>
        </p:blipFill>
        <p:spPr>
          <a:xfrm>
            <a:off x="6597544" y="1336203"/>
            <a:ext cx="2076450" cy="733425"/>
          </a:xfrm>
          <a:prstGeom prst="rect">
            <a:avLst/>
          </a:prstGeom>
        </p:spPr>
      </p:pic>
      <p:pic>
        <p:nvPicPr>
          <p:cNvPr id="9" name="Imagem 8"/>
          <p:cNvPicPr>
            <a:picLocks noChangeAspect="1"/>
          </p:cNvPicPr>
          <p:nvPr/>
        </p:nvPicPr>
        <p:blipFill>
          <a:blip r:embed="rId5"/>
          <a:stretch>
            <a:fillRect/>
          </a:stretch>
        </p:blipFill>
        <p:spPr>
          <a:xfrm>
            <a:off x="425929" y="2392596"/>
            <a:ext cx="2105025" cy="742950"/>
          </a:xfrm>
          <a:prstGeom prst="rect">
            <a:avLst/>
          </a:prstGeom>
        </p:spPr>
      </p:pic>
      <p:pic>
        <p:nvPicPr>
          <p:cNvPr id="10" name="Imagem 9"/>
          <p:cNvPicPr>
            <a:picLocks noChangeAspect="1"/>
          </p:cNvPicPr>
          <p:nvPr/>
        </p:nvPicPr>
        <p:blipFill>
          <a:blip r:embed="rId6"/>
          <a:stretch>
            <a:fillRect/>
          </a:stretch>
        </p:blipFill>
        <p:spPr>
          <a:xfrm>
            <a:off x="5954559" y="2409992"/>
            <a:ext cx="2971800" cy="714375"/>
          </a:xfrm>
          <a:prstGeom prst="rect">
            <a:avLst/>
          </a:prstGeom>
        </p:spPr>
      </p:pic>
      <p:pic>
        <p:nvPicPr>
          <p:cNvPr id="11" name="Imagem 10"/>
          <p:cNvPicPr>
            <a:picLocks noChangeAspect="1"/>
          </p:cNvPicPr>
          <p:nvPr/>
        </p:nvPicPr>
        <p:blipFill>
          <a:blip r:embed="rId7"/>
          <a:stretch>
            <a:fillRect/>
          </a:stretch>
        </p:blipFill>
        <p:spPr>
          <a:xfrm>
            <a:off x="3229656" y="2402121"/>
            <a:ext cx="2571750" cy="733425"/>
          </a:xfrm>
          <a:prstGeom prst="rect">
            <a:avLst/>
          </a:prstGeom>
        </p:spPr>
      </p:pic>
      <p:pic>
        <p:nvPicPr>
          <p:cNvPr id="12" name="Imagem 11"/>
          <p:cNvPicPr>
            <a:picLocks noChangeAspect="1"/>
          </p:cNvPicPr>
          <p:nvPr/>
        </p:nvPicPr>
        <p:blipFill>
          <a:blip r:embed="rId8"/>
          <a:stretch>
            <a:fillRect/>
          </a:stretch>
        </p:blipFill>
        <p:spPr>
          <a:xfrm>
            <a:off x="6013754" y="3392580"/>
            <a:ext cx="2853410" cy="627406"/>
          </a:xfrm>
          <a:prstGeom prst="rect">
            <a:avLst/>
          </a:prstGeom>
        </p:spPr>
      </p:pic>
      <p:pic>
        <p:nvPicPr>
          <p:cNvPr id="13" name="Imagem 12"/>
          <p:cNvPicPr>
            <a:picLocks noChangeAspect="1"/>
          </p:cNvPicPr>
          <p:nvPr/>
        </p:nvPicPr>
        <p:blipFill>
          <a:blip r:embed="rId9"/>
          <a:stretch>
            <a:fillRect/>
          </a:stretch>
        </p:blipFill>
        <p:spPr>
          <a:xfrm>
            <a:off x="3410631" y="3353878"/>
            <a:ext cx="2390775" cy="638175"/>
          </a:xfrm>
          <a:prstGeom prst="rect">
            <a:avLst/>
          </a:prstGeom>
        </p:spPr>
      </p:pic>
      <p:pic>
        <p:nvPicPr>
          <p:cNvPr id="14" name="Imagem 13"/>
          <p:cNvPicPr>
            <a:picLocks noChangeAspect="1"/>
          </p:cNvPicPr>
          <p:nvPr/>
        </p:nvPicPr>
        <p:blipFill>
          <a:blip r:embed="rId10"/>
          <a:stretch>
            <a:fillRect/>
          </a:stretch>
        </p:blipFill>
        <p:spPr>
          <a:xfrm>
            <a:off x="425929" y="3392580"/>
            <a:ext cx="2837905" cy="560773"/>
          </a:xfrm>
          <a:prstGeom prst="rect">
            <a:avLst/>
          </a:prstGeom>
        </p:spPr>
      </p:pic>
    </p:spTree>
    <p:extLst>
      <p:ext uri="{BB962C8B-B14F-4D97-AF65-F5344CB8AC3E}">
        <p14:creationId xmlns:p14="http://schemas.microsoft.com/office/powerpoint/2010/main" val="2182877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55</a:t>
            </a:fld>
            <a:r>
              <a:rPr lang="en-US"/>
              <a:t>]</a:t>
            </a:r>
            <a:endParaRPr/>
          </a:p>
        </p:txBody>
      </p:sp>
      <p:sp>
        <p:nvSpPr>
          <p:cNvPr id="4" name="Retângulo 3"/>
          <p:cNvSpPr/>
          <p:nvPr/>
        </p:nvSpPr>
        <p:spPr>
          <a:xfrm>
            <a:off x="232550" y="4638874"/>
            <a:ext cx="2323072" cy="307777"/>
          </a:xfrm>
          <a:prstGeom prst="rect">
            <a:avLst/>
          </a:prstGeom>
        </p:spPr>
        <p:txBody>
          <a:bodyPr wrap="none">
            <a:spAutoFit/>
          </a:bodyPr>
          <a:lstStyle/>
          <a:p>
            <a:r>
              <a:rPr lang="pt-BR" dirty="0"/>
              <a:t>https://coinmarketcap.com/</a:t>
            </a:r>
          </a:p>
        </p:txBody>
      </p:sp>
      <p:pic>
        <p:nvPicPr>
          <p:cNvPr id="5" name="Imagem 4"/>
          <p:cNvPicPr>
            <a:picLocks noChangeAspect="1"/>
          </p:cNvPicPr>
          <p:nvPr/>
        </p:nvPicPr>
        <p:blipFill>
          <a:blip r:embed="rId2"/>
          <a:stretch>
            <a:fillRect/>
          </a:stretch>
        </p:blipFill>
        <p:spPr>
          <a:xfrm>
            <a:off x="661966" y="503012"/>
            <a:ext cx="7327791" cy="3784175"/>
          </a:xfrm>
          <a:prstGeom prst="rect">
            <a:avLst/>
          </a:prstGeom>
        </p:spPr>
      </p:pic>
    </p:spTree>
    <p:extLst>
      <p:ext uri="{BB962C8B-B14F-4D97-AF65-F5344CB8AC3E}">
        <p14:creationId xmlns:p14="http://schemas.microsoft.com/office/powerpoint/2010/main" val="2161740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29708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endParaRPr lang="en-US" sz="4000" b="1" i="0" u="none" strike="noStrike" cap="none" dirty="0">
              <a:solidFill>
                <a:srgbClr val="EA4E60"/>
              </a:solidFill>
              <a:latin typeface="Century Gothic"/>
              <a:ea typeface="Century Gothic"/>
              <a:cs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57</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28748AD1-873C-8BFD-3413-E95D8AFDB73A}"/>
              </a:ext>
            </a:extLst>
          </p:cNvPr>
          <p:cNvSpPr txBox="1"/>
          <p:nvPr/>
        </p:nvSpPr>
        <p:spPr>
          <a:xfrm>
            <a:off x="717925" y="19379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SMART CONTRACT</a:t>
            </a:r>
            <a:endParaRPr sz="4000" b="0" i="0" u="none" strike="noStrike" cap="none" dirty="0">
              <a:solidFill>
                <a:srgbClr val="EA4E60"/>
              </a:solidFill>
              <a:latin typeface="Century Gothic"/>
              <a:ea typeface="Century Gothic"/>
              <a:cs typeface="Century Gothic"/>
              <a:sym typeface="Century Gothic"/>
            </a:endParaRPr>
          </a:p>
        </p:txBody>
      </p:sp>
      <p:pic>
        <p:nvPicPr>
          <p:cNvPr id="2054" name="Picture 6" descr="Ethereum PNG Transparent Images - PNG All">
            <a:extLst>
              <a:ext uri="{FF2B5EF4-FFF2-40B4-BE49-F238E27FC236}">
                <a16:creationId xmlns:a16="http://schemas.microsoft.com/office/drawing/2014/main" id="{BD20ECCF-3113-F86F-C146-B265E5D8E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34" y="726594"/>
            <a:ext cx="771313" cy="121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317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58</a:t>
            </a:fld>
            <a:r>
              <a:rPr lang="en-US"/>
              <a:t>]</a:t>
            </a:r>
            <a:endParaRPr/>
          </a:p>
        </p:txBody>
      </p:sp>
      <p:sp>
        <p:nvSpPr>
          <p:cNvPr id="4" name="Retângulo 3"/>
          <p:cNvSpPr/>
          <p:nvPr/>
        </p:nvSpPr>
        <p:spPr>
          <a:xfrm>
            <a:off x="407209" y="1266128"/>
            <a:ext cx="8244114" cy="1046440"/>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Um Smart </a:t>
            </a:r>
            <a:r>
              <a:rPr lang="pt-BR" sz="2400" dirty="0" err="1">
                <a:solidFill>
                  <a:schemeClr val="tx1"/>
                </a:solidFill>
                <a:latin typeface="Calibri" panose="020F0502020204030204" pitchFamily="34" charset="0"/>
                <a:cs typeface="Calibri" panose="020F0502020204030204" pitchFamily="34" charset="0"/>
              </a:rPr>
              <a:t>Contract</a:t>
            </a:r>
            <a:r>
              <a:rPr lang="pt-BR" sz="2400" dirty="0">
                <a:solidFill>
                  <a:schemeClr val="tx1"/>
                </a:solidFill>
                <a:latin typeface="Calibri" panose="020F0502020204030204" pitchFamily="34" charset="0"/>
                <a:cs typeface="Calibri" panose="020F0502020204030204" pitchFamily="34" charset="0"/>
              </a:rPr>
              <a:t> (contrato inteligente) é simplesmente um programa executado na blockchain.</a:t>
            </a:r>
          </a:p>
          <a:p>
            <a:endParaRPr lang="pt-BR" dirty="0">
              <a:solidFill>
                <a:schemeClr val="tx1"/>
              </a:solidFill>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Introdução</a:t>
            </a:r>
            <a:endParaRPr sz="4000" b="0" i="0" u="none" strike="noStrike" cap="none" dirty="0">
              <a:solidFill>
                <a:srgbClr val="EA4E60"/>
              </a:solidFill>
              <a:latin typeface="Century Gothic"/>
              <a:ea typeface="Century Gothic"/>
              <a:cs typeface="Century Gothic"/>
              <a:sym typeface="Century Gothic"/>
            </a:endParaRPr>
          </a:p>
        </p:txBody>
      </p:sp>
      <p:sp>
        <p:nvSpPr>
          <p:cNvPr id="6" name="Retângulo 5"/>
          <p:cNvSpPr/>
          <p:nvPr/>
        </p:nvSpPr>
        <p:spPr>
          <a:xfrm>
            <a:off x="2430334" y="2374091"/>
            <a:ext cx="6400800" cy="1877437"/>
          </a:xfrm>
          <a:prstGeom prst="rect">
            <a:avLst/>
          </a:prstGeom>
        </p:spPr>
        <p:txBody>
          <a:bodyPr wrap="square">
            <a:spAutoFit/>
          </a:bodyPr>
          <a:lstStyle/>
          <a:p>
            <a:br>
              <a:rPr lang="pt-BR" dirty="0">
                <a:solidFill>
                  <a:schemeClr val="tx1"/>
                </a:solidFill>
              </a:rPr>
            </a:br>
            <a:r>
              <a:rPr lang="pt-BR" sz="1400" dirty="0">
                <a:solidFill>
                  <a:srgbClr val="EA4E60"/>
                </a:solidFill>
              </a:rPr>
              <a:t>Nick </a:t>
            </a:r>
            <a:r>
              <a:rPr lang="pt-BR" sz="1400" dirty="0" err="1">
                <a:solidFill>
                  <a:srgbClr val="EA4E60"/>
                </a:solidFill>
              </a:rPr>
              <a:t>Szabo</a:t>
            </a:r>
            <a:r>
              <a:rPr lang="pt-BR" sz="1400" dirty="0">
                <a:solidFill>
                  <a:srgbClr val="EA4E60"/>
                </a:solidFill>
              </a:rPr>
              <a:t> </a:t>
            </a:r>
            <a:r>
              <a:rPr lang="pt-BR" sz="1400" dirty="0">
                <a:solidFill>
                  <a:schemeClr val="tx1"/>
                </a:solidFill>
              </a:rPr>
              <a:t>cunhou o termo "contrato inteligente". Em 1994, ele escreveu uma introdução ao conceito e, em 1996, uma exploração do que os contratos inteligentes poderiam fazer .</a:t>
            </a:r>
            <a:br>
              <a:rPr lang="pt-BR" sz="1400" dirty="0">
                <a:solidFill>
                  <a:schemeClr val="tx1"/>
                </a:solidFill>
              </a:rPr>
            </a:br>
            <a:br>
              <a:rPr lang="pt-BR" sz="1400" dirty="0">
                <a:solidFill>
                  <a:schemeClr val="tx1"/>
                </a:solidFill>
              </a:rPr>
            </a:br>
            <a:r>
              <a:rPr lang="pt-BR" sz="1400" dirty="0">
                <a:solidFill>
                  <a:schemeClr val="tx1"/>
                </a:solidFill>
              </a:rPr>
              <a:t>Ele imaginou um mercado digital baseado nesses processos automáticos e </a:t>
            </a:r>
            <a:r>
              <a:rPr lang="pt-BR" sz="1400" dirty="0" err="1">
                <a:solidFill>
                  <a:schemeClr val="tx1"/>
                </a:solidFill>
              </a:rPr>
              <a:t>criptograficamente</a:t>
            </a:r>
            <a:r>
              <a:rPr lang="pt-BR" sz="1400" dirty="0">
                <a:solidFill>
                  <a:schemeClr val="tx1"/>
                </a:solidFill>
              </a:rPr>
              <a:t> seguros. </a:t>
            </a:r>
            <a:r>
              <a:rPr lang="pt-BR" sz="1400" dirty="0">
                <a:solidFill>
                  <a:srgbClr val="EA4E60"/>
                </a:solidFill>
              </a:rPr>
              <a:t>Um lugar onde transações e funções de negócios podem acontecer sem confiança — sem intermediários.</a:t>
            </a:r>
          </a:p>
        </p:txBody>
      </p:sp>
      <p:pic>
        <p:nvPicPr>
          <p:cNvPr id="7" name="Picture 8" descr="Pode ser uma imagem de 1 pessoa, árvore e ao ar liv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62" y="2674634"/>
            <a:ext cx="1276350" cy="12763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253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59</a:t>
            </a:fld>
            <a:r>
              <a:rPr lang="en-US"/>
              <a:t>]</a:t>
            </a:r>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VENDING MACHINE</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6" name="Retângulo 5"/>
          <p:cNvSpPr/>
          <p:nvPr/>
        </p:nvSpPr>
        <p:spPr>
          <a:xfrm>
            <a:off x="407209" y="1204605"/>
            <a:ext cx="6498236" cy="3539430"/>
          </a:xfrm>
          <a:prstGeom prst="rect">
            <a:avLst/>
          </a:prstGeom>
        </p:spPr>
        <p:txBody>
          <a:bodyPr wrap="square">
            <a:spAutoFit/>
          </a:bodyPr>
          <a:lstStyle/>
          <a:p>
            <a:r>
              <a:rPr lang="pt-BR" sz="1600" dirty="0">
                <a:latin typeface="Calibri" panose="020F0502020204030204" pitchFamily="34" charset="0"/>
                <a:cs typeface="Calibri" panose="020F0502020204030204" pitchFamily="34" charset="0"/>
              </a:rPr>
              <a:t>Como exemplo vamos pensar em uma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que funciona de maneira semelhante a um contrato inteligente - entradas específicas garantem saídas predeterminadas.</a:t>
            </a:r>
          </a:p>
          <a:p>
            <a:endParaRPr lang="pt-BR" sz="1600" dirty="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1. Você seleciona um produto;</a:t>
            </a:r>
          </a:p>
          <a:p>
            <a:r>
              <a:rPr lang="pt-BR" sz="1600" dirty="0">
                <a:latin typeface="Calibri" panose="020F0502020204030204" pitchFamily="34" charset="0"/>
                <a:cs typeface="Calibri" panose="020F0502020204030204" pitchFamily="34" charset="0"/>
              </a:rPr>
              <a:t>2. 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mostra o valor necessário para adquirir o produto;</a:t>
            </a:r>
          </a:p>
          <a:p>
            <a:r>
              <a:rPr lang="pt-BR" sz="1600" dirty="0">
                <a:latin typeface="Calibri" panose="020F0502020204030204" pitchFamily="34" charset="0"/>
                <a:cs typeface="Calibri" panose="020F0502020204030204" pitchFamily="34" charset="0"/>
              </a:rPr>
              <a:t>3. Você insere a quantidade correta;</a:t>
            </a:r>
          </a:p>
          <a:p>
            <a:r>
              <a:rPr lang="pt-BR" sz="1600" dirty="0">
                <a:latin typeface="Calibri" panose="020F0502020204030204" pitchFamily="34" charset="0"/>
                <a:cs typeface="Calibri" panose="020F0502020204030204" pitchFamily="34" charset="0"/>
              </a:rPr>
              <a:t>4. 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verifica se você inseriu a quantidade correta;</a:t>
            </a:r>
          </a:p>
          <a:p>
            <a:r>
              <a:rPr lang="pt-BR" sz="1600" dirty="0">
                <a:latin typeface="Calibri" panose="020F0502020204030204" pitchFamily="34" charset="0"/>
                <a:cs typeface="Calibri" panose="020F0502020204030204" pitchFamily="34" charset="0"/>
              </a:rPr>
              <a:t>5. 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dispensa o produto de sua escolha;</a:t>
            </a:r>
          </a:p>
          <a:p>
            <a:r>
              <a:rPr lang="pt-BR" sz="1600" dirty="0">
                <a:latin typeface="Calibri" panose="020F0502020204030204" pitchFamily="34" charset="0"/>
                <a:cs typeface="Calibri" panose="020F0502020204030204" pitchFamily="34" charset="0"/>
              </a:rPr>
              <a:t>6. A máquina só dispensará o produto desejado depois que todos os requisitos forem atendidos. </a:t>
            </a:r>
          </a:p>
          <a:p>
            <a:endParaRPr lang="pt-BR" sz="1600" dirty="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Se você não selecionar um produto ou inserir dinheiro suficiente, a máquina de venda automática não distribuirá seu produto.</a:t>
            </a:r>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9186" y="2241030"/>
            <a:ext cx="2011948" cy="19187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0388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INTRODUÇÃO AO BLOCKCHAIN:</a:t>
            </a:r>
          </a:p>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a:solidFill>
                  <a:srgbClr val="EA4E60"/>
                </a:solidFill>
                <a:latin typeface="Century Gothic"/>
                <a:ea typeface="Century Gothic"/>
                <a:cs typeface="Century Gothic"/>
                <a:sym typeface="Century Gothic"/>
              </a:rPr>
              <a:t>BITCOIN</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a:t>
            </a:fld>
            <a:r>
              <a:rPr lang="en-US">
                <a:solidFill>
                  <a:srgbClr val="EA4E60"/>
                </a:solidFill>
              </a:rPr>
              <a:t>]</a:t>
            </a:r>
            <a:endParaRPr>
              <a:solidFill>
                <a:srgbClr val="EA4E60"/>
              </a:solidFill>
            </a:endParaRPr>
          </a:p>
        </p:txBody>
      </p:sp>
      <p:pic>
        <p:nvPicPr>
          <p:cNvPr id="1026" name="Picture 2" descr="Logo Bitcoin – Logos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25" y="834577"/>
            <a:ext cx="901361" cy="90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176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60</a:t>
            </a:fld>
            <a:r>
              <a:rPr lang="en-US"/>
              <a:t>]</a:t>
            </a:r>
            <a:endParaRPr/>
          </a:p>
        </p:txBody>
      </p:sp>
      <p:sp>
        <p:nvSpPr>
          <p:cNvPr id="6" name="Retângulo 5"/>
          <p:cNvSpPr/>
          <p:nvPr/>
        </p:nvSpPr>
        <p:spPr>
          <a:xfrm>
            <a:off x="284813" y="1682467"/>
            <a:ext cx="8372006" cy="2308324"/>
          </a:xfrm>
          <a:prstGeom prst="rect">
            <a:avLst/>
          </a:prstGeom>
        </p:spPr>
        <p:txBody>
          <a:bodyPr wrap="square">
            <a:spAutoFit/>
          </a:bodyPr>
          <a:lstStyle/>
          <a:p>
            <a:pPr algn="ctr"/>
            <a:r>
              <a:rPr lang="pt-BR" sz="2400" dirty="0">
                <a:latin typeface="Calibri" panose="020F0502020204030204" pitchFamily="34" charset="0"/>
                <a:cs typeface="Calibri" panose="020F0502020204030204" pitchFamily="34" charset="0"/>
              </a:rPr>
              <a:t>Assim como os </a:t>
            </a:r>
            <a:r>
              <a:rPr lang="pt-BR" sz="2400" dirty="0">
                <a:solidFill>
                  <a:srgbClr val="EA4E60"/>
                </a:solidFill>
                <a:latin typeface="Calibri" panose="020F0502020204030204" pitchFamily="34" charset="0"/>
                <a:cs typeface="Calibri" panose="020F0502020204030204" pitchFamily="34" charset="0"/>
              </a:rPr>
              <a:t>contratos tradicionais</a:t>
            </a:r>
            <a:r>
              <a:rPr lang="pt-BR" sz="2400" dirty="0">
                <a:latin typeface="Calibri" panose="020F0502020204030204" pitchFamily="34" charset="0"/>
                <a:cs typeface="Calibri" panose="020F0502020204030204" pitchFamily="34" charset="0"/>
              </a:rPr>
              <a:t>, os contratos inteligentes são </a:t>
            </a:r>
            <a:r>
              <a:rPr lang="pt-BR" sz="2400" dirty="0">
                <a:solidFill>
                  <a:srgbClr val="EA4E60"/>
                </a:solidFill>
                <a:latin typeface="Calibri" panose="020F0502020204030204" pitchFamily="34" charset="0"/>
                <a:cs typeface="Calibri" panose="020F0502020204030204" pitchFamily="34" charset="0"/>
              </a:rPr>
              <a:t>acordos entre duas ou mais partes </a:t>
            </a:r>
            <a:r>
              <a:rPr lang="pt-BR" sz="2400" dirty="0">
                <a:latin typeface="Calibri" panose="020F0502020204030204" pitchFamily="34" charset="0"/>
                <a:cs typeface="Calibri" panose="020F0502020204030204" pitchFamily="34" charset="0"/>
              </a:rPr>
              <a:t>em que uma parte oferece algo de valor à outra e a oferta é aceita.</a:t>
            </a:r>
          </a:p>
          <a:p>
            <a:pPr algn="ctr"/>
            <a:endParaRPr lang="pt-BR" sz="2400" dirty="0">
              <a:latin typeface="Calibri" panose="020F0502020204030204" pitchFamily="34" charset="0"/>
              <a:cs typeface="Calibri" panose="020F0502020204030204" pitchFamily="34" charset="0"/>
            </a:endParaRPr>
          </a:p>
          <a:p>
            <a:pPr algn="ctr"/>
            <a:r>
              <a:rPr lang="pt-BR" sz="2400" dirty="0">
                <a:latin typeface="Calibri" panose="020F0502020204030204" pitchFamily="34" charset="0"/>
                <a:cs typeface="Calibri" panose="020F0502020204030204" pitchFamily="34" charset="0"/>
              </a:rPr>
              <a:t>A diferença é que um contrato inteligente é um </a:t>
            </a:r>
            <a:r>
              <a:rPr lang="pt-BR" sz="2400" dirty="0">
                <a:solidFill>
                  <a:srgbClr val="EA4E60"/>
                </a:solidFill>
                <a:latin typeface="Calibri" panose="020F0502020204030204" pitchFamily="34" charset="0"/>
                <a:cs typeface="Calibri" panose="020F0502020204030204" pitchFamily="34" charset="0"/>
              </a:rPr>
              <a:t>código </a:t>
            </a:r>
            <a:r>
              <a:rPr lang="pt-BR" sz="2400" dirty="0" err="1">
                <a:solidFill>
                  <a:srgbClr val="EA4E60"/>
                </a:solidFill>
                <a:latin typeface="Calibri" panose="020F0502020204030204" pitchFamily="34" charset="0"/>
                <a:cs typeface="Calibri" panose="020F0502020204030204" pitchFamily="34" charset="0"/>
              </a:rPr>
              <a:t>autoexecutável</a:t>
            </a:r>
            <a:r>
              <a:rPr lang="pt-BR" sz="2400" dirty="0">
                <a:solidFill>
                  <a:srgbClr val="EA4E60"/>
                </a:solidFill>
                <a:latin typeface="Calibri" panose="020F0502020204030204" pitchFamily="34" charset="0"/>
                <a:cs typeface="Calibri" panose="020F0502020204030204" pitchFamily="34" charset="0"/>
              </a:rPr>
              <a:t> que cumpre os termos do contrato.</a:t>
            </a:r>
          </a:p>
        </p:txBody>
      </p:sp>
    </p:spTree>
    <p:extLst>
      <p:ext uri="{BB962C8B-B14F-4D97-AF65-F5344CB8AC3E}">
        <p14:creationId xmlns:p14="http://schemas.microsoft.com/office/powerpoint/2010/main" val="106691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61</a:t>
            </a:fld>
            <a:r>
              <a:rPr lang="en-US"/>
              <a:t>]</a:t>
            </a:r>
            <a:endParaRPr/>
          </a:p>
        </p:txBody>
      </p:sp>
      <p:sp>
        <p:nvSpPr>
          <p:cNvPr id="4" name="Retângulo 3"/>
          <p:cNvSpPr/>
          <p:nvPr/>
        </p:nvSpPr>
        <p:spPr>
          <a:xfrm>
            <a:off x="307298" y="376729"/>
            <a:ext cx="8369407" cy="4401205"/>
          </a:xfrm>
          <a:prstGeom prst="rect">
            <a:avLst/>
          </a:prstGeom>
        </p:spPr>
        <p:txBody>
          <a:bodyPr wrap="square">
            <a:spAutoFit/>
          </a:bodyPr>
          <a:lstStyle/>
          <a:p>
            <a:r>
              <a:rPr lang="pt-BR" sz="2000" dirty="0">
                <a:solidFill>
                  <a:schemeClr val="tx1"/>
                </a:solidFill>
                <a:latin typeface="Calibri" panose="020F0502020204030204" pitchFamily="34" charset="0"/>
                <a:cs typeface="Calibri" panose="020F0502020204030204" pitchFamily="34" charset="0"/>
              </a:rPr>
              <a:t>Um tipo de </a:t>
            </a:r>
            <a:r>
              <a:rPr lang="pt-BR" sz="2000" dirty="0">
                <a:solidFill>
                  <a:srgbClr val="EA4E60"/>
                </a:solidFill>
                <a:latin typeface="Calibri" panose="020F0502020204030204" pitchFamily="34" charset="0"/>
                <a:cs typeface="Calibri" panose="020F0502020204030204" pitchFamily="34" charset="0"/>
              </a:rPr>
              <a:t>conta</a:t>
            </a:r>
            <a:r>
              <a:rPr lang="pt-BR" sz="2000" dirty="0">
                <a:solidFill>
                  <a:schemeClr val="tx1"/>
                </a:solidFill>
                <a:latin typeface="Calibri" panose="020F0502020204030204" pitchFamily="34" charset="0"/>
                <a:cs typeface="Calibri" panose="020F0502020204030204" pitchFamily="34" charset="0"/>
              </a:rPr>
              <a:t> dentro da blockchain, ou seja, </a:t>
            </a:r>
            <a:r>
              <a:rPr lang="pt-BR" sz="2000" dirty="0">
                <a:solidFill>
                  <a:srgbClr val="EA4E60"/>
                </a:solidFill>
                <a:latin typeface="Calibri" panose="020F0502020204030204" pitchFamily="34" charset="0"/>
                <a:cs typeface="Calibri" panose="020F0502020204030204" pitchFamily="34" charset="0"/>
              </a:rPr>
              <a:t>têm saldo e podem enviar transações pela rede. </a:t>
            </a:r>
            <a:br>
              <a:rPr lang="pt-BR" sz="2000" dirty="0">
                <a:solidFill>
                  <a:srgbClr val="EA4E60"/>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Não são controlados por um usuário, em vez disso, </a:t>
            </a:r>
            <a:r>
              <a:rPr lang="pt-BR" sz="2000" dirty="0">
                <a:solidFill>
                  <a:srgbClr val="EA4E60"/>
                </a:solidFill>
                <a:latin typeface="Calibri" panose="020F0502020204030204" pitchFamily="34" charset="0"/>
                <a:cs typeface="Calibri" panose="020F0502020204030204" pitchFamily="34" charset="0"/>
              </a:rPr>
              <a:t>são implantados na rede e executados conforme programado</a:t>
            </a:r>
            <a:r>
              <a:rPr lang="pt-BR" sz="2000" dirty="0">
                <a:solidFill>
                  <a:schemeClr val="tx1"/>
                </a:solidFill>
                <a:latin typeface="Calibri" panose="020F0502020204030204" pitchFamily="34" charset="0"/>
                <a:cs typeface="Calibri" panose="020F0502020204030204" pitchFamily="34" charset="0"/>
              </a:rPr>
              <a:t>, igual o case da </a:t>
            </a:r>
            <a:r>
              <a:rPr lang="pt-BR" sz="2000" dirty="0" err="1">
                <a:solidFill>
                  <a:schemeClr val="tx1"/>
                </a:solidFill>
                <a:latin typeface="Calibri" panose="020F0502020204030204" pitchFamily="34" charset="0"/>
                <a:cs typeface="Calibri" panose="020F0502020204030204" pitchFamily="34" charset="0"/>
              </a:rPr>
              <a:t>vending</a:t>
            </a: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machine</a:t>
            </a:r>
            <a:r>
              <a:rPr lang="pt-BR" sz="2000" dirty="0">
                <a:solidFill>
                  <a:schemeClr val="tx1"/>
                </a:solidFill>
                <a:latin typeface="Calibri" panose="020F0502020204030204" pitchFamily="34" charset="0"/>
                <a:cs typeface="Calibri" panose="020F0502020204030204" pitchFamily="34" charset="0"/>
              </a:rPr>
              <a:t>.</a:t>
            </a:r>
            <a:br>
              <a:rPr lang="pt-BR" sz="2000" dirty="0">
                <a:solidFill>
                  <a:schemeClr val="tx1"/>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As contas de usuário podem interagir com um contrato inteligente enviando transações que </a:t>
            </a:r>
            <a:r>
              <a:rPr lang="pt-BR" sz="2000" dirty="0">
                <a:solidFill>
                  <a:srgbClr val="EA4E60"/>
                </a:solidFill>
                <a:latin typeface="Calibri" panose="020F0502020204030204" pitchFamily="34" charset="0"/>
                <a:cs typeface="Calibri" panose="020F0502020204030204" pitchFamily="34" charset="0"/>
              </a:rPr>
              <a:t>executam uma função definida no contrato inteligente. </a:t>
            </a:r>
            <a:br>
              <a:rPr lang="pt-BR" sz="2000" dirty="0">
                <a:solidFill>
                  <a:schemeClr val="tx1"/>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Contratos inteligentes </a:t>
            </a:r>
            <a:r>
              <a:rPr lang="pt-BR" sz="2000" dirty="0">
                <a:solidFill>
                  <a:srgbClr val="EA4E60"/>
                </a:solidFill>
                <a:latin typeface="Calibri" panose="020F0502020204030204" pitchFamily="34" charset="0"/>
                <a:cs typeface="Calibri" panose="020F0502020204030204" pitchFamily="34" charset="0"/>
              </a:rPr>
              <a:t>podem definir regras</a:t>
            </a:r>
            <a:r>
              <a:rPr lang="pt-BR" sz="2000" dirty="0">
                <a:solidFill>
                  <a:schemeClr val="tx1"/>
                </a:solidFill>
                <a:latin typeface="Calibri" panose="020F0502020204030204" pitchFamily="34" charset="0"/>
                <a:cs typeface="Calibri" panose="020F0502020204030204" pitchFamily="34" charset="0"/>
              </a:rPr>
              <a:t>, como um contrato regular, e aplicá-las automaticamente por meio do código. </a:t>
            </a:r>
            <a:br>
              <a:rPr lang="pt-BR" sz="2000" dirty="0">
                <a:solidFill>
                  <a:schemeClr val="tx1"/>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Os contratos inteligentes </a:t>
            </a:r>
            <a:r>
              <a:rPr lang="pt-BR" sz="2000" dirty="0">
                <a:solidFill>
                  <a:srgbClr val="EA4E60"/>
                </a:solidFill>
                <a:latin typeface="Calibri" panose="020F0502020204030204" pitchFamily="34" charset="0"/>
                <a:cs typeface="Calibri" panose="020F0502020204030204" pitchFamily="34" charset="0"/>
              </a:rPr>
              <a:t>não podem ser excluídos por padrão e as interações com eles são irreversíveis.</a:t>
            </a:r>
          </a:p>
        </p:txBody>
      </p:sp>
    </p:spTree>
    <p:extLst>
      <p:ext uri="{BB962C8B-B14F-4D97-AF65-F5344CB8AC3E}">
        <p14:creationId xmlns:p14="http://schemas.microsoft.com/office/powerpoint/2010/main" val="2287420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62</a:t>
            </a:fld>
            <a:r>
              <a:rPr lang="en-US"/>
              <a:t>]</a:t>
            </a:r>
            <a:endParaRPr/>
          </a:p>
        </p:txBody>
      </p:sp>
      <p:sp>
        <p:nvSpPr>
          <p:cNvPr id="4" name="Retângulo 3"/>
          <p:cNvSpPr/>
          <p:nvPr/>
        </p:nvSpPr>
        <p:spPr>
          <a:xfrm>
            <a:off x="381000" y="1688209"/>
            <a:ext cx="4572000" cy="3170099"/>
          </a:xfrm>
          <a:prstGeom prst="rect">
            <a:avLst/>
          </a:prstGeom>
        </p:spPr>
        <p:txBody>
          <a:bodyPr>
            <a:spAutoFit/>
          </a:bodyPr>
          <a:lstStyle/>
          <a:p>
            <a:r>
              <a:rPr lang="pt-BR" sz="2000" dirty="0">
                <a:solidFill>
                  <a:schemeClr val="tx1"/>
                </a:solidFill>
                <a:latin typeface="Calibri" panose="020F0502020204030204" pitchFamily="34" charset="0"/>
                <a:cs typeface="Calibri" panose="020F0502020204030204" pitchFamily="34" charset="0"/>
              </a:rPr>
              <a:t>- Ethereum</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Solana</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Polkadot</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Cardano</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Avalanche</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Cosmos</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Algorand</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Elrond</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Ergo</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Tron</a:t>
            </a:r>
            <a:endParaRPr lang="pt-BR" sz="2000" dirty="0">
              <a:solidFill>
                <a:schemeClr val="tx1"/>
              </a:solidFill>
              <a:latin typeface="Calibri" panose="020F0502020204030204" pitchFamily="34" charset="0"/>
              <a:cs typeface="Calibri" panose="020F0502020204030204" pitchFamily="34" charset="0"/>
            </a:endParaRPr>
          </a:p>
        </p:txBody>
      </p:sp>
      <p:sp>
        <p:nvSpPr>
          <p:cNvPr id="5" name="CaixaDeTexto 4">
            <a:extLst>
              <a:ext uri="{FF2B5EF4-FFF2-40B4-BE49-F238E27FC236}">
                <a16:creationId xmlns:a16="http://schemas.microsoft.com/office/drawing/2014/main" id="{7CE60580-8A9E-45EA-9506-253840988A9B}"/>
              </a:ext>
            </a:extLst>
          </p:cNvPr>
          <p:cNvSpPr txBox="1"/>
          <p:nvPr/>
        </p:nvSpPr>
        <p:spPr>
          <a:xfrm>
            <a:off x="381000" y="285750"/>
            <a:ext cx="6629400" cy="1323439"/>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Blockchains que suportam contratos inteligentes</a:t>
            </a:r>
          </a:p>
        </p:txBody>
      </p:sp>
    </p:spTree>
    <p:extLst>
      <p:ext uri="{BB962C8B-B14F-4D97-AF65-F5344CB8AC3E}">
        <p14:creationId xmlns:p14="http://schemas.microsoft.com/office/powerpoint/2010/main" val="4283181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63</a:t>
            </a:fld>
            <a:r>
              <a:rPr lang="en-US"/>
              <a:t>]</a:t>
            </a:r>
            <a:endParaRPr/>
          </a:p>
        </p:txBody>
      </p:sp>
      <p:sp>
        <p:nvSpPr>
          <p:cNvPr id="4" name="Título 1"/>
          <p:cNvSpPr txBox="1">
            <a:spLocks/>
          </p:cNvSpPr>
          <p:nvPr/>
        </p:nvSpPr>
        <p:spPr>
          <a:xfrm>
            <a:off x="304800" y="1706626"/>
            <a:ext cx="3742544" cy="358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Tokens</a:t>
            </a:r>
          </a:p>
          <a:p>
            <a:pPr marL="285750" indent="-285750">
              <a:buFont typeface="Arial" panose="020B0604020202020204" pitchFamily="34" charset="0"/>
              <a:buChar char="•"/>
            </a:pPr>
            <a:r>
              <a:rPr lang="pt-BR" sz="1600" dirty="0" err="1">
                <a:solidFill>
                  <a:schemeClr val="tx1"/>
                </a:solidFill>
                <a:latin typeface="Calibri" panose="020F0502020204030204" pitchFamily="34" charset="0"/>
                <a:cs typeface="Calibri" panose="020F0502020204030204" pitchFamily="34" charset="0"/>
              </a:rPr>
              <a:t>Stablecoins</a:t>
            </a:r>
            <a:endParaRPr lang="pt-BR" sz="16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Armazenamento de dados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Atividades comerciais</a:t>
            </a:r>
          </a:p>
          <a:p>
            <a:pPr marL="285750" indent="-285750">
              <a:buFont typeface="Arial" panose="020B0604020202020204" pitchFamily="34" charset="0"/>
              <a:buChar char="•"/>
            </a:pPr>
            <a:r>
              <a:rPr lang="pt-BR" sz="1600" dirty="0" err="1">
                <a:solidFill>
                  <a:schemeClr val="tx1"/>
                </a:solidFill>
                <a:latin typeface="Calibri" panose="020F0502020204030204" pitchFamily="34" charset="0"/>
                <a:cs typeface="Calibri" panose="020F0502020204030204" pitchFamily="34" charset="0"/>
              </a:rPr>
              <a:t>Supply</a:t>
            </a:r>
            <a:r>
              <a:rPr lang="pt-BR" sz="1600" dirty="0">
                <a:solidFill>
                  <a:schemeClr val="tx1"/>
                </a:solidFill>
                <a:latin typeface="Calibri" panose="020F0502020204030204" pitchFamily="34" charset="0"/>
                <a:cs typeface="Calibri" panose="020F0502020204030204" pitchFamily="34" charset="0"/>
              </a:rPr>
              <a:t> </a:t>
            </a:r>
            <a:r>
              <a:rPr lang="pt-BR" sz="1600" dirty="0" err="1">
                <a:solidFill>
                  <a:schemeClr val="tx1"/>
                </a:solidFill>
                <a:latin typeface="Calibri" panose="020F0502020204030204" pitchFamily="34" charset="0"/>
                <a:cs typeface="Calibri" panose="020F0502020204030204" pitchFamily="34" charset="0"/>
              </a:rPr>
              <a:t>chain</a:t>
            </a:r>
            <a:endParaRPr lang="pt-BR" sz="16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Empréstimos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Seguros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Contrato de prestação de serviço</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Direitos Autorais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Processo de votação</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Saúde </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NFTs, </a:t>
            </a:r>
            <a:r>
              <a:rPr lang="pt-BR" sz="1600" dirty="0" err="1">
                <a:solidFill>
                  <a:schemeClr val="tx1"/>
                </a:solidFill>
                <a:latin typeface="Calibri" panose="020F0502020204030204" pitchFamily="34" charset="0"/>
                <a:cs typeface="Calibri" panose="020F0502020204030204" pitchFamily="34" charset="0"/>
              </a:rPr>
              <a:t>DAOs</a:t>
            </a:r>
            <a:r>
              <a:rPr lang="pt-BR" sz="1600" dirty="0">
                <a:solidFill>
                  <a:schemeClr val="tx1"/>
                </a:solidFill>
                <a:latin typeface="Calibri" panose="020F0502020204030204" pitchFamily="34" charset="0"/>
                <a:cs typeface="Calibri" panose="020F0502020204030204" pitchFamily="34" charset="0"/>
              </a:rPr>
              <a:t>, </a:t>
            </a:r>
            <a:r>
              <a:rPr lang="pt-BR" sz="1600" dirty="0" err="1">
                <a:solidFill>
                  <a:schemeClr val="tx1"/>
                </a:solidFill>
                <a:latin typeface="Calibri" panose="020F0502020204030204" pitchFamily="34" charset="0"/>
                <a:cs typeface="Calibri" panose="020F0502020204030204" pitchFamily="34" charset="0"/>
              </a:rPr>
              <a:t>Metaversos</a:t>
            </a:r>
            <a:r>
              <a:rPr lang="pt-BR" sz="1600" dirty="0">
                <a:solidFill>
                  <a:schemeClr val="tx1"/>
                </a:solidFill>
                <a:latin typeface="Calibri" panose="020F0502020204030204" pitchFamily="34" charset="0"/>
                <a:cs typeface="Calibri" panose="020F0502020204030204" pitchFamily="34" charset="0"/>
              </a:rPr>
              <a:t>, Games, Finanças, </a:t>
            </a:r>
            <a:r>
              <a:rPr lang="pt-BR" sz="1600" dirty="0" err="1">
                <a:solidFill>
                  <a:schemeClr val="tx1"/>
                </a:solidFill>
                <a:latin typeface="Calibri" panose="020F0502020204030204" pitchFamily="34" charset="0"/>
                <a:cs typeface="Calibri" panose="020F0502020204030204" pitchFamily="34" charset="0"/>
              </a:rPr>
              <a:t>etc</a:t>
            </a:r>
            <a:r>
              <a:rPr lang="pt-BR" sz="1600" dirty="0">
                <a:solidFill>
                  <a:schemeClr val="tx1"/>
                </a:solidFill>
                <a:latin typeface="Calibri" panose="020F0502020204030204" pitchFamily="34" charset="0"/>
                <a:cs typeface="Calibri" panose="020F0502020204030204" pitchFamily="34" charset="0"/>
              </a:rPr>
              <a:t>, etc...</a:t>
            </a:r>
          </a:p>
        </p:txBody>
      </p:sp>
      <p:sp>
        <p:nvSpPr>
          <p:cNvPr id="5" name="CaixaDeTexto 4">
            <a:extLst>
              <a:ext uri="{FF2B5EF4-FFF2-40B4-BE49-F238E27FC236}">
                <a16:creationId xmlns:a16="http://schemas.microsoft.com/office/drawing/2014/main" id="{7CE60580-8A9E-45EA-9506-253840988A9B}"/>
              </a:ext>
            </a:extLst>
          </p:cNvPr>
          <p:cNvSpPr txBox="1"/>
          <p:nvPr/>
        </p:nvSpPr>
        <p:spPr>
          <a:xfrm>
            <a:off x="304800" y="285750"/>
            <a:ext cx="7924800" cy="1323439"/>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O que podemos criar com </a:t>
            </a:r>
            <a:r>
              <a:rPr lang="pt-BR" sz="4000" dirty="0" err="1">
                <a:solidFill>
                  <a:srgbClr val="F00659"/>
                </a:solidFill>
                <a:latin typeface="Calibri" panose="020F0502020204030204" pitchFamily="34" charset="0"/>
                <a:cs typeface="Calibri" panose="020F0502020204030204" pitchFamily="34" charset="0"/>
              </a:rPr>
              <a:t>smart</a:t>
            </a:r>
            <a:r>
              <a:rPr lang="pt-BR" sz="4000" dirty="0">
                <a:solidFill>
                  <a:srgbClr val="F00659"/>
                </a:solidFill>
                <a:latin typeface="Calibri" panose="020F0502020204030204" pitchFamily="34" charset="0"/>
                <a:cs typeface="Calibri" panose="020F0502020204030204" pitchFamily="34" charset="0"/>
              </a:rPr>
              <a:t> </a:t>
            </a:r>
            <a:r>
              <a:rPr lang="pt-BR" sz="4000" dirty="0" err="1">
                <a:solidFill>
                  <a:srgbClr val="F00659"/>
                </a:solidFill>
                <a:latin typeface="Calibri" panose="020F0502020204030204" pitchFamily="34" charset="0"/>
                <a:cs typeface="Calibri" panose="020F0502020204030204" pitchFamily="34" charset="0"/>
              </a:rPr>
              <a:t>contracts</a:t>
            </a:r>
            <a:r>
              <a:rPr lang="pt-BR" sz="4000" dirty="0">
                <a:solidFill>
                  <a:srgbClr val="F00659"/>
                </a:solidFill>
                <a:latin typeface="Calibri" panose="020F0502020204030204" pitchFamily="34" charset="0"/>
                <a:cs typeface="Calibri" panose="020F0502020204030204" pitchFamily="34" charset="0"/>
              </a:rPr>
              <a:t>? </a:t>
            </a:r>
          </a:p>
        </p:txBody>
      </p:sp>
      <p:sp>
        <p:nvSpPr>
          <p:cNvPr id="6" name="Retângulo 5"/>
          <p:cNvSpPr/>
          <p:nvPr/>
        </p:nvSpPr>
        <p:spPr>
          <a:xfrm>
            <a:off x="4392118" y="2118058"/>
            <a:ext cx="6200557" cy="1323439"/>
          </a:xfrm>
          <a:prstGeom prst="rect">
            <a:avLst/>
          </a:prstGeom>
        </p:spPr>
        <p:txBody>
          <a:bodyPr wrap="square">
            <a:spAutoFit/>
          </a:bodyPr>
          <a:lstStyle/>
          <a:p>
            <a:r>
              <a:rPr lang="pt-BR" sz="4000" dirty="0" err="1">
                <a:solidFill>
                  <a:srgbClr val="F00659"/>
                </a:solidFill>
                <a:latin typeface="Calibri" panose="020F0502020204030204" pitchFamily="34" charset="0"/>
                <a:cs typeface="Calibri" panose="020F0502020204030204" pitchFamily="34" charset="0"/>
              </a:rPr>
              <a:t>dApps</a:t>
            </a:r>
            <a:r>
              <a:rPr lang="pt-BR" sz="4000" dirty="0">
                <a:solidFill>
                  <a:srgbClr val="F00659"/>
                </a:solidFill>
                <a:latin typeface="Calibri" panose="020F0502020204030204" pitchFamily="34" charset="0"/>
                <a:cs typeface="Calibri" panose="020F0502020204030204" pitchFamily="34" charset="0"/>
              </a:rPr>
              <a:t> (Aplicação Descentralizadas)</a:t>
            </a:r>
          </a:p>
        </p:txBody>
      </p:sp>
    </p:spTree>
    <p:extLst>
      <p:ext uri="{BB962C8B-B14F-4D97-AF65-F5344CB8AC3E}">
        <p14:creationId xmlns:p14="http://schemas.microsoft.com/office/powerpoint/2010/main" val="3649121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64</a:t>
            </a:fld>
            <a:r>
              <a:rPr lang="en-US"/>
              <a:t>]</a:t>
            </a:r>
            <a:endParaRPr/>
          </a:p>
        </p:txBody>
      </p:sp>
      <p:sp>
        <p:nvSpPr>
          <p:cNvPr id="4" name="CaixaDeTexto 3">
            <a:extLst>
              <a:ext uri="{FF2B5EF4-FFF2-40B4-BE49-F238E27FC236}">
                <a16:creationId xmlns:a16="http://schemas.microsoft.com/office/drawing/2014/main" id="{7CE60580-8A9E-45EA-9506-253840988A9B}"/>
              </a:ext>
            </a:extLst>
          </p:cNvPr>
          <p:cNvSpPr txBox="1"/>
          <p:nvPr/>
        </p:nvSpPr>
        <p:spPr>
          <a:xfrm>
            <a:off x="304800" y="285750"/>
            <a:ext cx="6629400" cy="1938992"/>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Palhinha </a:t>
            </a:r>
          </a:p>
          <a:p>
            <a:r>
              <a:rPr lang="pt-BR" sz="4000" dirty="0">
                <a:solidFill>
                  <a:srgbClr val="F00659"/>
                </a:solidFill>
                <a:latin typeface="Calibri" panose="020F0502020204030204" pitchFamily="34" charset="0"/>
                <a:cs typeface="Calibri" panose="020F0502020204030204" pitchFamily="34" charset="0"/>
              </a:rPr>
              <a:t>de </a:t>
            </a:r>
          </a:p>
          <a:p>
            <a:r>
              <a:rPr lang="pt-BR" sz="4000" dirty="0">
                <a:solidFill>
                  <a:srgbClr val="F00659"/>
                </a:solidFill>
                <a:latin typeface="Calibri" panose="020F0502020204030204" pitchFamily="34" charset="0"/>
                <a:cs typeface="Calibri" panose="020F0502020204030204" pitchFamily="34" charset="0"/>
              </a:rPr>
              <a:t>código</a:t>
            </a:r>
          </a:p>
        </p:txBody>
      </p:sp>
      <p:pic>
        <p:nvPicPr>
          <p:cNvPr id="5" name="Imagem 4"/>
          <p:cNvPicPr>
            <a:picLocks noChangeAspect="1"/>
          </p:cNvPicPr>
          <p:nvPr/>
        </p:nvPicPr>
        <p:blipFill>
          <a:blip r:embed="rId2"/>
          <a:stretch>
            <a:fillRect/>
          </a:stretch>
        </p:blipFill>
        <p:spPr>
          <a:xfrm>
            <a:off x="2438400" y="659255"/>
            <a:ext cx="5039139" cy="4346258"/>
          </a:xfrm>
          <a:prstGeom prst="rect">
            <a:avLst/>
          </a:prstGeom>
        </p:spPr>
      </p:pic>
    </p:spTree>
    <p:extLst>
      <p:ext uri="{BB962C8B-B14F-4D97-AF65-F5344CB8AC3E}">
        <p14:creationId xmlns:p14="http://schemas.microsoft.com/office/powerpoint/2010/main" val="4089826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65</a:t>
            </a:fld>
            <a:r>
              <a:rPr lang="en-US"/>
              <a:t>]</a:t>
            </a:r>
            <a:endParaRPr/>
          </a:p>
        </p:txBody>
      </p:sp>
      <p:sp>
        <p:nvSpPr>
          <p:cNvPr id="4" name="CaixaDeTexto 3">
            <a:extLst>
              <a:ext uri="{FF2B5EF4-FFF2-40B4-BE49-F238E27FC236}">
                <a16:creationId xmlns:a16="http://schemas.microsoft.com/office/drawing/2014/main" id="{7CE60580-8A9E-45EA-9506-253840988A9B}"/>
              </a:ext>
            </a:extLst>
          </p:cNvPr>
          <p:cNvSpPr txBox="1"/>
          <p:nvPr/>
        </p:nvSpPr>
        <p:spPr>
          <a:xfrm>
            <a:off x="381000" y="285750"/>
            <a:ext cx="6629400" cy="1323439"/>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Contratos inteligentes e </a:t>
            </a:r>
            <a:r>
              <a:rPr lang="pt-BR" sz="4000" dirty="0" err="1">
                <a:solidFill>
                  <a:srgbClr val="F00659"/>
                </a:solidFill>
                <a:latin typeface="Calibri" panose="020F0502020204030204" pitchFamily="34" charset="0"/>
                <a:cs typeface="Calibri" panose="020F0502020204030204" pitchFamily="34" charset="0"/>
              </a:rPr>
              <a:t>dApps</a:t>
            </a:r>
            <a:r>
              <a:rPr lang="pt-BR" sz="4000" dirty="0">
                <a:solidFill>
                  <a:srgbClr val="F00659"/>
                </a:solidFill>
                <a:latin typeface="Calibri" panose="020F0502020204030204" pitchFamily="34" charset="0"/>
                <a:cs typeface="Calibri" panose="020F0502020204030204" pitchFamily="34" charset="0"/>
              </a:rPr>
              <a:t> vieram para ficar</a:t>
            </a:r>
          </a:p>
        </p:txBody>
      </p:sp>
      <p:sp>
        <p:nvSpPr>
          <p:cNvPr id="5" name="Retângulo 4"/>
          <p:cNvSpPr/>
          <p:nvPr/>
        </p:nvSpPr>
        <p:spPr>
          <a:xfrm>
            <a:off x="464695" y="1734055"/>
            <a:ext cx="8431968" cy="1631216"/>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Papelada e os intermediários são essenciais hoje, no entanto, pode ser coisa do passado em quase todos os setores. </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A aplicações com obrigações contratuais executadas no blockchain pode muito bem ser comum em futuro não muito distante...</a:t>
            </a:r>
          </a:p>
        </p:txBody>
      </p:sp>
    </p:spTree>
    <p:extLst>
      <p:ext uri="{BB962C8B-B14F-4D97-AF65-F5344CB8AC3E}">
        <p14:creationId xmlns:p14="http://schemas.microsoft.com/office/powerpoint/2010/main" val="2018225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0497210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CONSENSO</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571782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CONSENSO </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é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conceito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que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descreve</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tipo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de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acordo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produzido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por</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consentimento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entre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todos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os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membros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de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grupo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a:t>
            </a:r>
          </a:p>
          <a:p>
            <a:pPr marL="0" marR="0" lvl="0" indent="0" algn="l" rtl="0">
              <a:lnSpc>
                <a:spcPct val="115000"/>
              </a:lnSpc>
              <a:spcBef>
                <a:spcPts val="0"/>
              </a:spcBef>
              <a:spcAft>
                <a:spcPts val="0"/>
              </a:spcAft>
              <a:buClr>
                <a:srgbClr val="000000"/>
              </a:buClr>
              <a:buSzPts val="3200"/>
              <a:buFont typeface="Arial"/>
              <a:buNone/>
            </a:pPr>
            <a:r>
              <a:rPr lang="en-US" sz="2400" dirty="0">
                <a:solidFill>
                  <a:srgbClr val="EA4E60"/>
                </a:solidFill>
                <a:latin typeface="Calibri" panose="020F0502020204030204" pitchFamily="34" charset="0"/>
                <a:ea typeface="Century Gothic"/>
                <a:cs typeface="Calibri" panose="020F0502020204030204" pitchFamily="34" charset="0"/>
                <a:sym typeface="Century Gothic"/>
              </a:rPr>
              <a:t>Se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estabele</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quando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duas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ou</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mais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partes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chegam</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ponto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comum</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de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decisão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a:t>
            </a:r>
          </a:p>
          <a:p>
            <a:pPr marL="0" marR="0" lvl="0" indent="0" algn="l" rtl="0">
              <a:lnSpc>
                <a:spcPct val="115000"/>
              </a:lnSpc>
              <a:spcBef>
                <a:spcPts val="0"/>
              </a:spcBef>
              <a:spcAft>
                <a:spcPts val="0"/>
              </a:spcAft>
              <a:buClr>
                <a:srgbClr val="000000"/>
              </a:buClr>
              <a:buSzPts val="3200"/>
              <a:buFont typeface="Arial"/>
              <a:buNone/>
            </a:pPr>
            <a:r>
              <a:rPr lang="en-US" sz="1600" i="0" u="none" strike="noStrike" cap="none" dirty="0" err="1">
                <a:solidFill>
                  <a:srgbClr val="EA4E60"/>
                </a:solidFill>
                <a:latin typeface="Calibri" panose="020F0502020204030204" pitchFamily="34" charset="0"/>
                <a:ea typeface="Century Gothic"/>
                <a:cs typeface="Calibri" panose="020F0502020204030204" pitchFamily="34" charset="0"/>
                <a:sym typeface="Century Gothic"/>
              </a:rPr>
              <a:t>Wikipédia</a:t>
            </a:r>
            <a:endParaRPr sz="160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539415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ítulo 1"/>
          <p:cNvSpPr>
            <a:spLocks noGrp="1"/>
          </p:cNvSpPr>
          <p:nvPr>
            <p:ph type="ctrTitle"/>
          </p:nvPr>
        </p:nvSpPr>
        <p:spPr>
          <a:xfrm>
            <a:off x="609600" y="2220583"/>
            <a:ext cx="8159645" cy="2819400"/>
          </a:xfrm>
        </p:spPr>
        <p:txBody>
          <a:bodyPr>
            <a:normAutofit fontScale="90000"/>
          </a:bodyPr>
          <a:lstStyle/>
          <a:p>
            <a:pPr algn="l"/>
            <a:r>
              <a:rPr lang="pt-BR" sz="2700" dirty="0">
                <a:solidFill>
                  <a:schemeClr val="bg1"/>
                </a:solidFill>
                <a:latin typeface="Calibri" panose="020F0502020204030204" pitchFamily="34" charset="0"/>
                <a:cs typeface="Calibri" panose="020F0502020204030204" pitchFamily="34" charset="0"/>
              </a:rPr>
              <a:t>O </a:t>
            </a:r>
            <a:r>
              <a:rPr lang="pt-BR" sz="2700" dirty="0">
                <a:solidFill>
                  <a:srgbClr val="EA4E60"/>
                </a:solidFill>
                <a:latin typeface="Calibri" panose="020F0502020204030204" pitchFamily="34" charset="0"/>
                <a:cs typeface="Calibri" panose="020F0502020204030204" pitchFamily="34" charset="0"/>
              </a:rPr>
              <a:t>Problema dos Generais Bizantinos </a:t>
            </a:r>
            <a:r>
              <a:rPr lang="pt-BR" sz="2700" dirty="0">
                <a:solidFill>
                  <a:schemeClr val="bg1"/>
                </a:solidFill>
                <a:latin typeface="Calibri" panose="020F0502020204030204" pitchFamily="34" charset="0"/>
                <a:cs typeface="Calibri" panose="020F0502020204030204" pitchFamily="34" charset="0"/>
              </a:rPr>
              <a:t>é um termo gravado na descrição da ciência da computação de uma situação em que as partes envolvidas devem concordar com uma única estratégia para evitar o fracasso completo, mas onde algumas das partes envolvidas são corruptas e disseminam informações falsas ou não são confiáveis.</a:t>
            </a:r>
            <a:br>
              <a:rPr lang="pt-BR" sz="4000" b="1" dirty="0">
                <a:solidFill>
                  <a:schemeClr val="bg1"/>
                </a:solidFill>
              </a:rPr>
            </a:br>
            <a:endParaRPr lang="pt-BR" sz="2800" dirty="0">
              <a:solidFill>
                <a:srgbClr val="F00659"/>
              </a:solidFill>
            </a:endParaRPr>
          </a:p>
        </p:txBody>
      </p:sp>
      <p:sp>
        <p:nvSpPr>
          <p:cNvPr id="5" name="TextBox 6">
            <a:extLst>
              <a:ext uri="{FF2B5EF4-FFF2-40B4-BE49-F238E27FC236}">
                <a16:creationId xmlns:a16="http://schemas.microsoft.com/office/drawing/2014/main" id="{F0674B78-32D5-4A04-B742-A066517046CC}"/>
              </a:ext>
            </a:extLst>
          </p:cNvPr>
          <p:cNvSpPr txBox="1"/>
          <p:nvPr/>
        </p:nvSpPr>
        <p:spPr>
          <a:xfrm>
            <a:off x="609601" y="289890"/>
            <a:ext cx="6546011" cy="707886"/>
          </a:xfrm>
          <a:prstGeom prst="rect">
            <a:avLst/>
          </a:prstGeom>
          <a:noFill/>
        </p:spPr>
        <p:txBody>
          <a:bodyPr wrap="square" rtlCol="0">
            <a:spAutoFit/>
          </a:bodyPr>
          <a:lstStyle/>
          <a:p>
            <a:r>
              <a:rPr lang="pt-BR" sz="4000" b="1" dirty="0">
                <a:solidFill>
                  <a:schemeClr val="bg1"/>
                </a:solidFill>
                <a:latin typeface="Calibri" panose="020F0502020204030204" pitchFamily="34" charset="0"/>
                <a:cs typeface="Calibri" panose="020F0502020204030204" pitchFamily="34" charset="0"/>
              </a:rPr>
              <a:t>GENERAL BIZANTINO</a:t>
            </a:r>
            <a:endParaRPr lang="en-US" sz="4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9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7</a:t>
            </a:fld>
            <a:r>
              <a:rPr lang="en-US"/>
              <a:t>]</a:t>
            </a:r>
            <a:endParaRPr/>
          </a:p>
        </p:txBody>
      </p:sp>
      <p:cxnSp>
        <p:nvCxnSpPr>
          <p:cNvPr id="9" name="Conector Reto 56">
            <a:extLst>
              <a:ext uri="{FF2B5EF4-FFF2-40B4-BE49-F238E27FC236}">
                <a16:creationId xmlns:a16="http://schemas.microsoft.com/office/drawing/2014/main" id="{A0D6DF4A-D707-6B4E-8EFA-874A32E4F4AB}"/>
              </a:ext>
            </a:extLst>
          </p:cNvPr>
          <p:cNvCxnSpPr>
            <a:cxnSpLocks/>
          </p:cNvCxnSpPr>
          <p:nvPr/>
        </p:nvCxnSpPr>
        <p:spPr>
          <a:xfrm>
            <a:off x="4365744" y="130629"/>
            <a:ext cx="4080714" cy="2379161"/>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568D3CCB-874D-1746-8B1C-BA56FDA1D4E2}"/>
              </a:ext>
            </a:extLst>
          </p:cNvPr>
          <p:cNvPicPr>
            <a:picLocks noChangeAspect="1"/>
          </p:cNvPicPr>
          <p:nvPr/>
        </p:nvPicPr>
        <p:blipFill>
          <a:blip r:embed="rId2"/>
          <a:stretch>
            <a:fillRect/>
          </a:stretch>
        </p:blipFill>
        <p:spPr>
          <a:xfrm>
            <a:off x="7386818" y="751898"/>
            <a:ext cx="2078800" cy="2841293"/>
          </a:xfrm>
          <a:prstGeom prst="rect">
            <a:avLst/>
          </a:prstGeom>
        </p:spPr>
      </p:pic>
      <p:pic>
        <p:nvPicPr>
          <p:cNvPr id="12" name="Imagem 11">
            <a:extLst>
              <a:ext uri="{FF2B5EF4-FFF2-40B4-BE49-F238E27FC236}">
                <a16:creationId xmlns:a16="http://schemas.microsoft.com/office/drawing/2014/main" id="{41664C49-4660-0344-8177-A43313A6F106}"/>
              </a:ext>
            </a:extLst>
          </p:cNvPr>
          <p:cNvPicPr>
            <a:picLocks noChangeAspect="1"/>
          </p:cNvPicPr>
          <p:nvPr/>
        </p:nvPicPr>
        <p:blipFill>
          <a:blip r:embed="rId3"/>
          <a:stretch>
            <a:fillRect/>
          </a:stretch>
        </p:blipFill>
        <p:spPr>
          <a:xfrm>
            <a:off x="5630709" y="330022"/>
            <a:ext cx="905048" cy="1230645"/>
          </a:xfrm>
          <a:prstGeom prst="rect">
            <a:avLst/>
          </a:prstGeom>
        </p:spPr>
      </p:pic>
      <p:pic>
        <p:nvPicPr>
          <p:cNvPr id="13" name="Imagem 12">
            <a:extLst>
              <a:ext uri="{FF2B5EF4-FFF2-40B4-BE49-F238E27FC236}">
                <a16:creationId xmlns:a16="http://schemas.microsoft.com/office/drawing/2014/main" id="{2A9D723F-38FA-3445-BAB1-2066CFEF70D7}"/>
              </a:ext>
            </a:extLst>
          </p:cNvPr>
          <p:cNvPicPr>
            <a:picLocks noChangeAspect="1"/>
          </p:cNvPicPr>
          <p:nvPr/>
        </p:nvPicPr>
        <p:blipFill>
          <a:blip r:embed="rId3"/>
          <a:stretch>
            <a:fillRect/>
          </a:stretch>
        </p:blipFill>
        <p:spPr>
          <a:xfrm>
            <a:off x="6481867" y="751898"/>
            <a:ext cx="1025799" cy="1394836"/>
          </a:xfrm>
          <a:prstGeom prst="rect">
            <a:avLst/>
          </a:prstGeom>
        </p:spPr>
      </p:pic>
      <p:sp>
        <p:nvSpPr>
          <p:cNvPr id="15"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BLOCKCHAIN </a:t>
            </a:r>
            <a:endParaRPr sz="4000" b="0" i="0" u="none" strike="noStrike" cap="none" dirty="0">
              <a:solidFill>
                <a:srgbClr val="EA4E60"/>
              </a:solidFill>
              <a:latin typeface="Century Gothic"/>
              <a:ea typeface="Century Gothic"/>
              <a:cs typeface="Century Gothic"/>
              <a:sym typeface="Century Gothic"/>
            </a:endParaRPr>
          </a:p>
        </p:txBody>
      </p:sp>
      <p:sp>
        <p:nvSpPr>
          <p:cNvPr id="16" name="Retângulo 15"/>
          <p:cNvSpPr/>
          <p:nvPr/>
        </p:nvSpPr>
        <p:spPr>
          <a:xfrm>
            <a:off x="592629" y="1481050"/>
            <a:ext cx="4572000" cy="3785652"/>
          </a:xfrm>
          <a:prstGeom prst="rect">
            <a:avLst/>
          </a:prstGeom>
        </p:spPr>
        <p:txBody>
          <a:bodyPr>
            <a:spAutoFit/>
          </a:bodyPr>
          <a:lstStyle/>
          <a:p>
            <a:r>
              <a:rPr lang="pt-BR" sz="2400" dirty="0">
                <a:latin typeface="Calibri" panose="020F0502020204030204" pitchFamily="34" charset="0"/>
                <a:cs typeface="Calibri" panose="020F0502020204030204" pitchFamily="34" charset="0"/>
              </a:rPr>
              <a:t>Banco de dados distribuído com registros de todas as transações que foram executados e compartilhados entre as partes participantes. </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Todos os computadores da rede possuem uma cópia idêntica do livro de transações.</a:t>
            </a: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6683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22517"/>
            <a:ext cx="2523467" cy="2523467"/>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123" y="2459935"/>
            <a:ext cx="2360878" cy="2360878"/>
          </a:xfrm>
          <a:prstGeom prst="rect">
            <a:avLst/>
          </a:prstGeom>
        </p:spPr>
      </p:pic>
      <p:sp>
        <p:nvSpPr>
          <p:cNvPr id="6" name="Texto explicativo em elipse 5"/>
          <p:cNvSpPr/>
          <p:nvPr/>
        </p:nvSpPr>
        <p:spPr>
          <a:xfrm>
            <a:off x="2415208" y="217883"/>
            <a:ext cx="2832653" cy="2242052"/>
          </a:xfrm>
          <a:prstGeom prst="wedgeEllipseCallout">
            <a:avLst>
              <a:gd name="adj1" fmla="val -80765"/>
              <a:gd name="adj2" fmla="val 784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Calibri" panose="020F0502020204030204" pitchFamily="34" charset="0"/>
                <a:cs typeface="Calibri" panose="020F0502020204030204" pitchFamily="34" charset="0"/>
              </a:rPr>
              <a:t>Bem vindo ao Exército Bizantino, meu garoto!</a:t>
            </a:r>
          </a:p>
          <a:p>
            <a:pPr algn="ctr"/>
            <a:endParaRPr lang="pt-BR" dirty="0">
              <a:solidFill>
                <a:schemeClr val="tx1"/>
              </a:solidFill>
              <a:latin typeface="Calibri" panose="020F0502020204030204" pitchFamily="34" charset="0"/>
              <a:cs typeface="Calibri" panose="020F0502020204030204" pitchFamily="34" charset="0"/>
            </a:endParaRPr>
          </a:p>
          <a:p>
            <a:pPr algn="ctr"/>
            <a:r>
              <a:rPr lang="pt-BR" dirty="0">
                <a:solidFill>
                  <a:schemeClr val="tx1"/>
                </a:solidFill>
                <a:latin typeface="Calibri" panose="020F0502020204030204" pitchFamily="34" charset="0"/>
                <a:cs typeface="Calibri" panose="020F0502020204030204" pitchFamily="34" charset="0"/>
              </a:rPr>
              <a:t>Coloque suas botas, engraxe seu capacete e pegue suas armas.</a:t>
            </a:r>
          </a:p>
          <a:p>
            <a:pPr algn="ctr"/>
            <a:endParaRPr lang="pt-BR" dirty="0">
              <a:solidFill>
                <a:schemeClr val="tx1"/>
              </a:solidFill>
              <a:latin typeface="Calibri" panose="020F0502020204030204" pitchFamily="34" charset="0"/>
              <a:cs typeface="Calibri" panose="020F0502020204030204" pitchFamily="34" charset="0"/>
            </a:endParaRPr>
          </a:p>
          <a:p>
            <a:pPr algn="ctr"/>
            <a:r>
              <a:rPr lang="pt-BR" dirty="0">
                <a:solidFill>
                  <a:schemeClr val="tx1"/>
                </a:solidFill>
                <a:latin typeface="Calibri" panose="020F0502020204030204" pitchFamily="34" charset="0"/>
                <a:cs typeface="Calibri" panose="020F0502020204030204" pitchFamily="34" charset="0"/>
              </a:rPr>
              <a:t>Vamos ganhar essa guerra.</a:t>
            </a:r>
          </a:p>
        </p:txBody>
      </p:sp>
      <p:sp>
        <p:nvSpPr>
          <p:cNvPr id="7" name="Texto explicativo em elipse 6"/>
          <p:cNvSpPr/>
          <p:nvPr/>
        </p:nvSpPr>
        <p:spPr>
          <a:xfrm>
            <a:off x="5374585" y="3339548"/>
            <a:ext cx="1654865" cy="1237422"/>
          </a:xfrm>
          <a:prstGeom prst="wedgeEllipseCallout">
            <a:avLst>
              <a:gd name="adj1" fmla="val 93581"/>
              <a:gd name="adj2" fmla="val -26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Calibri" panose="020F0502020204030204" pitchFamily="34" charset="0"/>
                <a:cs typeface="Calibri" panose="020F0502020204030204" pitchFamily="34" charset="0"/>
              </a:rPr>
              <a:t>Sim, senhor! </a:t>
            </a:r>
            <a:br>
              <a:rPr lang="pt-BR" sz="1200" dirty="0">
                <a:solidFill>
                  <a:schemeClr val="tx1"/>
                </a:solidFill>
                <a:latin typeface="Calibri" panose="020F0502020204030204" pitchFamily="34" charset="0"/>
                <a:cs typeface="Calibri" panose="020F0502020204030204" pitchFamily="34" charset="0"/>
              </a:rPr>
            </a:br>
            <a:br>
              <a:rPr lang="pt-BR" sz="1200" dirty="0">
                <a:solidFill>
                  <a:schemeClr val="tx1"/>
                </a:solidFill>
                <a:latin typeface="Calibri" panose="020F0502020204030204" pitchFamily="34" charset="0"/>
                <a:cs typeface="Calibri" panose="020F0502020204030204" pitchFamily="34" charset="0"/>
              </a:rPr>
            </a:br>
            <a:r>
              <a:rPr lang="pt-BR" sz="1200" dirty="0">
                <a:solidFill>
                  <a:schemeClr val="tx1"/>
                </a:solidFill>
                <a:latin typeface="Calibri" panose="020F0502020204030204" pitchFamily="34" charset="0"/>
                <a:cs typeface="Calibri" panose="020F0502020204030204" pitchFamily="34" charset="0"/>
              </a:rPr>
              <a:t>Missão dada é missa cumprida!</a:t>
            </a:r>
          </a:p>
        </p:txBody>
      </p:sp>
    </p:spTree>
    <p:extLst>
      <p:ext uri="{BB962C8B-B14F-4D97-AF65-F5344CB8AC3E}">
        <p14:creationId xmlns:p14="http://schemas.microsoft.com/office/powerpoint/2010/main" val="1159771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3664" y="506896"/>
            <a:ext cx="4751502" cy="3838989"/>
          </a:xfrm>
          <a:prstGeom prst="ellipse">
            <a:avLst/>
          </a:prstGeom>
          <a:ln>
            <a:noFill/>
          </a:ln>
          <a:effectLst>
            <a:softEdge rad="112500"/>
          </a:effectLst>
        </p:spPr>
      </p:pic>
      <p:sp>
        <p:nvSpPr>
          <p:cNvPr id="5" name="CaixaDeTexto 4"/>
          <p:cNvSpPr txBox="1"/>
          <p:nvPr/>
        </p:nvSpPr>
        <p:spPr>
          <a:xfrm>
            <a:off x="198834" y="506896"/>
            <a:ext cx="3707244" cy="4247317"/>
          </a:xfrm>
          <a:prstGeom prst="rect">
            <a:avLst/>
          </a:prstGeom>
          <a:noFill/>
        </p:spPr>
        <p:txBody>
          <a:bodyPr wrap="square" rtlCol="0">
            <a:spAutoFit/>
          </a:bodyPr>
          <a:lstStyle/>
          <a:p>
            <a:r>
              <a:rPr lang="pt-BR" sz="2400" b="1" dirty="0">
                <a:solidFill>
                  <a:srgbClr val="EA4E60"/>
                </a:solidFill>
                <a:latin typeface="Calibri" panose="020F0502020204030204" pitchFamily="34" charset="0"/>
                <a:cs typeface="Calibri" panose="020F0502020204030204" pitchFamily="34" charset="0"/>
              </a:rPr>
              <a:t>Você chegou na hora certa!</a:t>
            </a:r>
          </a:p>
          <a:p>
            <a:endParaRPr lang="pt-BR" sz="1200" b="1" dirty="0">
              <a:solidFill>
                <a:schemeClr val="bg1"/>
              </a:solidFill>
              <a:latin typeface="Calibri" panose="020F0502020204030204" pitchFamily="34" charset="0"/>
              <a:cs typeface="Calibri" panose="020F0502020204030204" pitchFamily="34" charset="0"/>
            </a:endParaRPr>
          </a:p>
          <a:p>
            <a:r>
              <a:rPr lang="pt-BR" sz="1800" dirty="0">
                <a:solidFill>
                  <a:schemeClr val="bg1"/>
                </a:solidFill>
                <a:latin typeface="Calibri" panose="020F0502020204030204" pitchFamily="34" charset="0"/>
                <a:cs typeface="Calibri" panose="020F0502020204030204" pitchFamily="34" charset="0"/>
              </a:rPr>
              <a:t>Temos esta cidade cercada, mas temos um problema de logística infelizmente complicado aqui. Temos dois exércitos, um de cada lado da cidade inimiga, e precisamos atacar ao mesmo tempo . </a:t>
            </a:r>
          </a:p>
          <a:p>
            <a:endParaRPr lang="pt-BR" sz="1800" dirty="0">
              <a:solidFill>
                <a:schemeClr val="bg1"/>
              </a:solidFill>
              <a:latin typeface="Calibri" panose="020F0502020204030204" pitchFamily="34" charset="0"/>
              <a:cs typeface="Calibri" panose="020F0502020204030204" pitchFamily="34" charset="0"/>
            </a:endParaRPr>
          </a:p>
          <a:p>
            <a:r>
              <a:rPr lang="pt-BR" sz="1800" dirty="0">
                <a:solidFill>
                  <a:schemeClr val="bg1"/>
                </a:solidFill>
                <a:latin typeface="Calibri" panose="020F0502020204030204" pitchFamily="34" charset="0"/>
                <a:cs typeface="Calibri" panose="020F0502020204030204" pitchFamily="34" charset="0"/>
              </a:rPr>
              <a:t>A cidade é forte o suficiente para se defender de um de nossos exércitos, mas não é forte o suficiente para se defender de dois ao mesmo tempo. Se não atacarmos ao mesmo tempo, perdemos.</a:t>
            </a:r>
          </a:p>
        </p:txBody>
      </p:sp>
    </p:spTree>
    <p:extLst>
      <p:ext uri="{BB962C8B-B14F-4D97-AF65-F5344CB8AC3E}">
        <p14:creationId xmlns:p14="http://schemas.microsoft.com/office/powerpoint/2010/main" val="2300879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251272" y="1438916"/>
            <a:ext cx="3937827" cy="3425353"/>
          </a:xfrm>
        </p:spPr>
        <p:txBody>
          <a:bodyPr>
            <a:noAutofit/>
          </a:bodyPr>
          <a:lstStyle/>
          <a:p>
            <a:pPr algn="l"/>
            <a:r>
              <a:rPr lang="pt-BR" sz="2100" dirty="0">
                <a:solidFill>
                  <a:schemeClr val="bg1"/>
                </a:solidFill>
                <a:latin typeface="Calibri" panose="020F0502020204030204" pitchFamily="34" charset="0"/>
                <a:cs typeface="Calibri" panose="020F0502020204030204" pitchFamily="34" charset="0"/>
              </a:rPr>
              <a:t>Os generais de cada exército </a:t>
            </a:r>
            <a:r>
              <a:rPr lang="pt-BR" sz="2100" dirty="0">
                <a:solidFill>
                  <a:srgbClr val="EA4E60"/>
                </a:solidFill>
                <a:latin typeface="Calibri" panose="020F0502020204030204" pitchFamily="34" charset="0"/>
                <a:cs typeface="Calibri" panose="020F0502020204030204" pitchFamily="34" charset="0"/>
              </a:rPr>
              <a:t>precisam concordar </a:t>
            </a:r>
            <a:r>
              <a:rPr lang="pt-BR" sz="2100" dirty="0">
                <a:solidFill>
                  <a:schemeClr val="bg1"/>
                </a:solidFill>
                <a:latin typeface="Calibri" panose="020F0502020204030204" pitchFamily="34" charset="0"/>
                <a:cs typeface="Calibri" panose="020F0502020204030204" pitchFamily="34" charset="0"/>
              </a:rPr>
              <a:t>com o momento exato de quando atacar. </a:t>
            </a:r>
            <a:br>
              <a:rPr lang="pt-BR" sz="2100" dirty="0">
                <a:solidFill>
                  <a:schemeClr val="bg1"/>
                </a:solidFill>
                <a:latin typeface="Calibri" panose="020F0502020204030204" pitchFamily="34" charset="0"/>
                <a:cs typeface="Calibri" panose="020F0502020204030204" pitchFamily="34" charset="0"/>
              </a:rPr>
            </a:br>
            <a:br>
              <a:rPr lang="pt-BR" sz="2100" dirty="0">
                <a:solidFill>
                  <a:schemeClr val="bg1"/>
                </a:solidFill>
                <a:latin typeface="Calibri" panose="020F0502020204030204" pitchFamily="34" charset="0"/>
                <a:cs typeface="Calibri" panose="020F0502020204030204" pitchFamily="34" charset="0"/>
              </a:rPr>
            </a:br>
            <a:r>
              <a:rPr lang="pt-BR" sz="2100" dirty="0">
                <a:solidFill>
                  <a:schemeClr val="bg1"/>
                </a:solidFill>
                <a:latin typeface="Calibri" panose="020F0502020204030204" pitchFamily="34" charset="0"/>
                <a:cs typeface="Calibri" panose="020F0502020204030204" pitchFamily="34" charset="0"/>
              </a:rPr>
              <a:t>Eles se comunicam enviando um mensageiro de um lado para o outro pela cidade inimiga. </a:t>
            </a:r>
            <a:br>
              <a:rPr lang="pt-BR" sz="2100" dirty="0">
                <a:solidFill>
                  <a:schemeClr val="bg1"/>
                </a:solidFill>
                <a:latin typeface="Calibri" panose="020F0502020204030204" pitchFamily="34" charset="0"/>
                <a:cs typeface="Calibri" panose="020F0502020204030204" pitchFamily="34" charset="0"/>
              </a:rPr>
            </a:br>
            <a:br>
              <a:rPr lang="pt-BR" sz="2100" dirty="0">
                <a:solidFill>
                  <a:schemeClr val="bg1"/>
                </a:solidFill>
                <a:latin typeface="Calibri" panose="020F0502020204030204" pitchFamily="34" charset="0"/>
                <a:cs typeface="Calibri" panose="020F0502020204030204" pitchFamily="34" charset="0"/>
              </a:rPr>
            </a:br>
            <a:r>
              <a:rPr lang="pt-BR" sz="2100" dirty="0">
                <a:solidFill>
                  <a:schemeClr val="bg1"/>
                </a:solidFill>
                <a:latin typeface="Calibri" panose="020F0502020204030204" pitchFamily="34" charset="0"/>
                <a:cs typeface="Calibri" panose="020F0502020204030204" pitchFamily="34" charset="0"/>
              </a:rPr>
              <a:t>Não há outra maneira de se comunicar. Estamos 600 anos DC.</a:t>
            </a:r>
            <a:br>
              <a:rPr lang="pt-BR" sz="2100" dirty="0">
                <a:solidFill>
                  <a:schemeClr val="bg1"/>
                </a:solidFill>
                <a:latin typeface="Calibri" panose="020F0502020204030204" pitchFamily="34" charset="0"/>
                <a:cs typeface="Calibri" panose="020F0502020204030204" pitchFamily="34" charset="0"/>
              </a:rPr>
            </a:br>
            <a:br>
              <a:rPr lang="pt-BR" sz="2100" dirty="0">
                <a:solidFill>
                  <a:schemeClr val="bg1"/>
                </a:solidFill>
                <a:latin typeface="Calibri" panose="020F0502020204030204" pitchFamily="34" charset="0"/>
                <a:cs typeface="Calibri" panose="020F0502020204030204" pitchFamily="34" charset="0"/>
              </a:rPr>
            </a:br>
            <a:r>
              <a:rPr lang="pt-BR" sz="2100" dirty="0">
                <a:solidFill>
                  <a:srgbClr val="EA4E60"/>
                </a:solidFill>
                <a:latin typeface="Calibri" panose="020F0502020204030204" pitchFamily="34" charset="0"/>
                <a:cs typeface="Calibri" panose="020F0502020204030204" pitchFamily="34" charset="0"/>
              </a:rPr>
              <a:t>Não existia smartphones naquela época.</a:t>
            </a:r>
          </a:p>
        </p:txBody>
      </p:sp>
      <p:pic>
        <p:nvPicPr>
          <p:cNvPr id="3" name="Imagem 2" descr="Mapa&#10;&#10;Descrição gerada automaticamente com confiança baixa">
            <a:extLst>
              <a:ext uri="{FF2B5EF4-FFF2-40B4-BE49-F238E27FC236}">
                <a16:creationId xmlns:a16="http://schemas.microsoft.com/office/drawing/2014/main" id="{FCF829F7-9F5F-18D7-7533-07BFAD8EA8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964" r="-1"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981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3" name="Imagem 2" descr="Ícone&#10;&#10;Descrição gerada automaticamente">
            <a:extLst>
              <a:ext uri="{FF2B5EF4-FFF2-40B4-BE49-F238E27FC236}">
                <a16:creationId xmlns:a16="http://schemas.microsoft.com/office/drawing/2014/main" id="{616ED30C-3B78-2D27-5988-2B591DCB5276}"/>
              </a:ext>
            </a:extLst>
          </p:cNvPr>
          <p:cNvPicPr>
            <a:picLocks noChangeAspect="1"/>
          </p:cNvPicPr>
          <p:nvPr/>
        </p:nvPicPr>
        <p:blipFill rotWithShape="1">
          <a:blip r:embed="rId2">
            <a:extLst>
              <a:ext uri="{28A0092B-C50C-407E-A947-70E740481C1C}">
                <a14:useLocalDpi xmlns:a14="http://schemas.microsoft.com/office/drawing/2010/main" val="0"/>
              </a:ext>
            </a:extLst>
          </a:blip>
          <a:srcRect l="21868" r="21118"/>
          <a:stretch/>
        </p:blipFill>
        <p:spPr>
          <a:xfrm>
            <a:off x="470098" y="1143001"/>
            <a:ext cx="1629175" cy="2857500"/>
          </a:xfrm>
          <a:prstGeom prst="rect">
            <a:avLst/>
          </a:prstGeom>
        </p:spPr>
      </p:pic>
      <p:pic>
        <p:nvPicPr>
          <p:cNvPr id="5" name="Imagem 4" descr="Ícone&#10;&#10;Descrição gerada automaticamente">
            <a:extLst>
              <a:ext uri="{FF2B5EF4-FFF2-40B4-BE49-F238E27FC236}">
                <a16:creationId xmlns:a16="http://schemas.microsoft.com/office/drawing/2014/main" id="{3ECB8A09-92C4-B5E1-A1D5-6C42ED05A764}"/>
              </a:ext>
            </a:extLst>
          </p:cNvPr>
          <p:cNvPicPr>
            <a:picLocks noChangeAspect="1"/>
          </p:cNvPicPr>
          <p:nvPr/>
        </p:nvPicPr>
        <p:blipFill rotWithShape="1">
          <a:blip r:embed="rId2">
            <a:extLst>
              <a:ext uri="{28A0092B-C50C-407E-A947-70E740481C1C}">
                <a14:useLocalDpi xmlns:a14="http://schemas.microsoft.com/office/drawing/2010/main" val="0"/>
              </a:ext>
            </a:extLst>
          </a:blip>
          <a:srcRect l="21868" r="21118"/>
          <a:stretch/>
        </p:blipFill>
        <p:spPr>
          <a:xfrm>
            <a:off x="7069137" y="1142999"/>
            <a:ext cx="1629175" cy="2857500"/>
          </a:xfrm>
          <a:prstGeom prst="rect">
            <a:avLst/>
          </a:prstGeom>
        </p:spPr>
      </p:pic>
      <p:sp>
        <p:nvSpPr>
          <p:cNvPr id="11" name="Balão de Fala: Oval 10">
            <a:extLst>
              <a:ext uri="{FF2B5EF4-FFF2-40B4-BE49-F238E27FC236}">
                <a16:creationId xmlns:a16="http://schemas.microsoft.com/office/drawing/2014/main" id="{5BEA1B37-0AE9-E00E-F1C9-A89F4EF10225}"/>
              </a:ext>
            </a:extLst>
          </p:cNvPr>
          <p:cNvSpPr/>
          <p:nvPr/>
        </p:nvSpPr>
        <p:spPr>
          <a:xfrm>
            <a:off x="2099273" y="90787"/>
            <a:ext cx="2082617" cy="1526807"/>
          </a:xfrm>
          <a:prstGeom prst="wedgeEllipseCallout">
            <a:avLst>
              <a:gd name="adj1" fmla="val -87183"/>
              <a:gd name="adj2" fmla="val 1207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a:solidFill>
                  <a:schemeClr val="tx1"/>
                </a:solidFill>
                <a:latin typeface="Calibri" panose="020F0502020204030204" pitchFamily="34" charset="0"/>
                <a:cs typeface="Calibri" panose="020F0502020204030204" pitchFamily="34" charset="0"/>
              </a:rPr>
              <a:t>Soldado passe essa mensagem para o GENERAL B:</a:t>
            </a:r>
          </a:p>
          <a:p>
            <a:pPr algn="ctr"/>
            <a:r>
              <a:rPr lang="pt-BR" sz="1050" dirty="0">
                <a:solidFill>
                  <a:schemeClr val="tx1"/>
                </a:solidFill>
                <a:latin typeface="Calibri" panose="020F0502020204030204" pitchFamily="34" charset="0"/>
                <a:cs typeface="Calibri" panose="020F0502020204030204" pitchFamily="34" charset="0"/>
              </a:rPr>
              <a:t>Vamos atacar na quinta-feira. Podemos contar com você para atacar conosco?</a:t>
            </a:r>
          </a:p>
        </p:txBody>
      </p:sp>
      <p:sp>
        <p:nvSpPr>
          <p:cNvPr id="13" name="Balão de Fala: Oval 12">
            <a:extLst>
              <a:ext uri="{FF2B5EF4-FFF2-40B4-BE49-F238E27FC236}">
                <a16:creationId xmlns:a16="http://schemas.microsoft.com/office/drawing/2014/main" id="{06CA385A-6FE1-209D-80DF-41586DEF7E98}"/>
              </a:ext>
            </a:extLst>
          </p:cNvPr>
          <p:cNvSpPr/>
          <p:nvPr/>
        </p:nvSpPr>
        <p:spPr>
          <a:xfrm>
            <a:off x="4739899" y="738127"/>
            <a:ext cx="2530730" cy="1526807"/>
          </a:xfrm>
          <a:prstGeom prst="wedgeEllipseCallout">
            <a:avLst>
              <a:gd name="adj1" fmla="val 70056"/>
              <a:gd name="adj2" fmla="val 787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a:solidFill>
                  <a:schemeClr val="tx1"/>
                </a:solidFill>
                <a:latin typeface="Calibri" panose="020F0502020204030204" pitchFamily="34" charset="0"/>
                <a:cs typeface="Calibri" panose="020F0502020204030204" pitchFamily="34" charset="0"/>
              </a:rPr>
              <a:t>Soldado passe essa mensagem para o GENERAL A:</a:t>
            </a:r>
          </a:p>
          <a:p>
            <a:pPr algn="ctr"/>
            <a:r>
              <a:rPr lang="pt-BR" sz="1050" dirty="0">
                <a:solidFill>
                  <a:schemeClr val="tx1"/>
                </a:solidFill>
                <a:latin typeface="Calibri" panose="020F0502020204030204" pitchFamily="34" charset="0"/>
                <a:cs typeface="Calibri" panose="020F0502020204030204" pitchFamily="34" charset="0"/>
              </a:rPr>
              <a:t>Não podemos fazer quinta-feira. Que tal sexta-feira? Se atacarmos na sexta-feira, você atacará conosco?</a:t>
            </a:r>
          </a:p>
        </p:txBody>
      </p:sp>
      <p:sp>
        <p:nvSpPr>
          <p:cNvPr id="17" name="CaixaDeTexto 16">
            <a:extLst>
              <a:ext uri="{FF2B5EF4-FFF2-40B4-BE49-F238E27FC236}">
                <a16:creationId xmlns:a16="http://schemas.microsoft.com/office/drawing/2014/main" id="{840A0B17-FF6A-7A56-AF91-94F8DFFC1D6D}"/>
              </a:ext>
            </a:extLst>
          </p:cNvPr>
          <p:cNvSpPr txBox="1"/>
          <p:nvPr/>
        </p:nvSpPr>
        <p:spPr>
          <a:xfrm>
            <a:off x="848301" y="4000498"/>
            <a:ext cx="872768" cy="300082"/>
          </a:xfrm>
          <a:prstGeom prst="rect">
            <a:avLst/>
          </a:prstGeom>
          <a:noFill/>
        </p:spPr>
        <p:txBody>
          <a:bodyPr wrap="square">
            <a:spAutoFit/>
          </a:bodyPr>
          <a:lstStyle/>
          <a:p>
            <a:pPr algn="ctr"/>
            <a:r>
              <a:rPr lang="pt-BR" sz="1350" dirty="0">
                <a:solidFill>
                  <a:schemeClr val="bg1"/>
                </a:solidFill>
                <a:latin typeface="Calibri" panose="020F0502020204030204" pitchFamily="34" charset="0"/>
                <a:cs typeface="Calibri" panose="020F0502020204030204" pitchFamily="34" charset="0"/>
              </a:rPr>
              <a:t>General A </a:t>
            </a:r>
            <a:endParaRPr lang="pt-BR" sz="1050" dirty="0">
              <a:latin typeface="Calibri" panose="020F0502020204030204" pitchFamily="34" charset="0"/>
              <a:cs typeface="Calibri" panose="020F0502020204030204" pitchFamily="34" charset="0"/>
            </a:endParaRPr>
          </a:p>
        </p:txBody>
      </p:sp>
      <p:sp>
        <p:nvSpPr>
          <p:cNvPr id="21" name="CaixaDeTexto 20">
            <a:extLst>
              <a:ext uri="{FF2B5EF4-FFF2-40B4-BE49-F238E27FC236}">
                <a16:creationId xmlns:a16="http://schemas.microsoft.com/office/drawing/2014/main" id="{8F8B12B1-C08A-588E-1BDD-66CC19762872}"/>
              </a:ext>
            </a:extLst>
          </p:cNvPr>
          <p:cNvSpPr txBox="1"/>
          <p:nvPr/>
        </p:nvSpPr>
        <p:spPr>
          <a:xfrm>
            <a:off x="7537639" y="4000498"/>
            <a:ext cx="872768" cy="300082"/>
          </a:xfrm>
          <a:prstGeom prst="rect">
            <a:avLst/>
          </a:prstGeom>
          <a:noFill/>
        </p:spPr>
        <p:txBody>
          <a:bodyPr wrap="square">
            <a:spAutoFit/>
          </a:bodyPr>
          <a:lstStyle/>
          <a:p>
            <a:r>
              <a:rPr lang="pt-BR" sz="1350" dirty="0">
                <a:solidFill>
                  <a:schemeClr val="bg1"/>
                </a:solidFill>
                <a:latin typeface="Calibri" panose="020F0502020204030204" pitchFamily="34" charset="0"/>
                <a:cs typeface="Calibri" panose="020F0502020204030204" pitchFamily="34" charset="0"/>
              </a:rPr>
              <a:t>General B </a:t>
            </a:r>
            <a:endParaRPr lang="pt-BR" sz="1050" dirty="0">
              <a:latin typeface="Calibri" panose="020F0502020204030204" pitchFamily="34" charset="0"/>
              <a:cs typeface="Calibri" panose="020F0502020204030204" pitchFamily="34" charset="0"/>
            </a:endParaRPr>
          </a:p>
        </p:txBody>
      </p:sp>
      <p:pic>
        <p:nvPicPr>
          <p:cNvPr id="29" name="Imagem 28" descr="Ícone&#10;&#10;Descrição gerada automaticamente">
            <a:extLst>
              <a:ext uri="{FF2B5EF4-FFF2-40B4-BE49-F238E27FC236}">
                <a16:creationId xmlns:a16="http://schemas.microsoft.com/office/drawing/2014/main" id="{B32939B3-A062-25B6-3D1D-5F86CA50A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7432" y="1769177"/>
            <a:ext cx="772755" cy="772755"/>
          </a:xfrm>
          <a:prstGeom prst="rect">
            <a:avLst/>
          </a:prstGeom>
        </p:spPr>
      </p:pic>
      <p:sp>
        <p:nvSpPr>
          <p:cNvPr id="30" name="Forma Livre: Forma 29">
            <a:extLst>
              <a:ext uri="{FF2B5EF4-FFF2-40B4-BE49-F238E27FC236}">
                <a16:creationId xmlns:a16="http://schemas.microsoft.com/office/drawing/2014/main" id="{C8CDAF29-BFF2-8255-A9C8-AE50A1DA9D37}"/>
              </a:ext>
            </a:extLst>
          </p:cNvPr>
          <p:cNvSpPr/>
          <p:nvPr/>
        </p:nvSpPr>
        <p:spPr>
          <a:xfrm>
            <a:off x="3690616" y="2541932"/>
            <a:ext cx="3376106" cy="939249"/>
          </a:xfrm>
          <a:custGeom>
            <a:avLst/>
            <a:gdLst>
              <a:gd name="connsiteX0" fmla="*/ 0 w 4383157"/>
              <a:gd name="connsiteY0" fmla="*/ 0 h 1182757"/>
              <a:gd name="connsiteX1" fmla="*/ 0 w 4383157"/>
              <a:gd name="connsiteY1" fmla="*/ 0 h 1182757"/>
              <a:gd name="connsiteX2" fmla="*/ 477078 w 4383157"/>
              <a:gd name="connsiteY2" fmla="*/ 487018 h 1182757"/>
              <a:gd name="connsiteX3" fmla="*/ 596348 w 4383157"/>
              <a:gd name="connsiteY3" fmla="*/ 576470 h 1182757"/>
              <a:gd name="connsiteX4" fmla="*/ 785191 w 4383157"/>
              <a:gd name="connsiteY4" fmla="*/ 646044 h 1182757"/>
              <a:gd name="connsiteX5" fmla="*/ 1103244 w 4383157"/>
              <a:gd name="connsiteY5" fmla="*/ 735496 h 1182757"/>
              <a:gd name="connsiteX6" fmla="*/ 1739348 w 4383157"/>
              <a:gd name="connsiteY6" fmla="*/ 824948 h 1182757"/>
              <a:gd name="connsiteX7" fmla="*/ 1928191 w 4383157"/>
              <a:gd name="connsiteY7" fmla="*/ 805070 h 1182757"/>
              <a:gd name="connsiteX8" fmla="*/ 2305878 w 4383157"/>
              <a:gd name="connsiteY8" fmla="*/ 685800 h 1182757"/>
              <a:gd name="connsiteX9" fmla="*/ 2355574 w 4383157"/>
              <a:gd name="connsiteY9" fmla="*/ 655983 h 1182757"/>
              <a:gd name="connsiteX10" fmla="*/ 2494722 w 4383157"/>
              <a:gd name="connsiteY10" fmla="*/ 586409 h 1182757"/>
              <a:gd name="connsiteX11" fmla="*/ 2554357 w 4383157"/>
              <a:gd name="connsiteY11" fmla="*/ 536713 h 1182757"/>
              <a:gd name="connsiteX12" fmla="*/ 2822713 w 4383157"/>
              <a:gd name="connsiteY12" fmla="*/ 377687 h 1182757"/>
              <a:gd name="connsiteX13" fmla="*/ 2912165 w 4383157"/>
              <a:gd name="connsiteY13" fmla="*/ 337931 h 1182757"/>
              <a:gd name="connsiteX14" fmla="*/ 3150704 w 4383157"/>
              <a:gd name="connsiteY14" fmla="*/ 367748 h 1182757"/>
              <a:gd name="connsiteX15" fmla="*/ 3269974 w 4383157"/>
              <a:gd name="connsiteY15" fmla="*/ 417444 h 1182757"/>
              <a:gd name="connsiteX16" fmla="*/ 3488635 w 4383157"/>
              <a:gd name="connsiteY16" fmla="*/ 566531 h 1182757"/>
              <a:gd name="connsiteX17" fmla="*/ 3558209 w 4383157"/>
              <a:gd name="connsiteY17" fmla="*/ 626166 h 1182757"/>
              <a:gd name="connsiteX18" fmla="*/ 3627783 w 4383157"/>
              <a:gd name="connsiteY18" fmla="*/ 735496 h 1182757"/>
              <a:gd name="connsiteX19" fmla="*/ 3727174 w 4383157"/>
              <a:gd name="connsiteY19" fmla="*/ 834887 h 1182757"/>
              <a:gd name="connsiteX20" fmla="*/ 3796748 w 4383157"/>
              <a:gd name="connsiteY20" fmla="*/ 924340 h 1182757"/>
              <a:gd name="connsiteX21" fmla="*/ 3955774 w 4383157"/>
              <a:gd name="connsiteY21" fmla="*/ 1043609 h 1182757"/>
              <a:gd name="connsiteX22" fmla="*/ 3995531 w 4383157"/>
              <a:gd name="connsiteY22" fmla="*/ 1073426 h 1182757"/>
              <a:gd name="connsiteX23" fmla="*/ 4035287 w 4383157"/>
              <a:gd name="connsiteY23" fmla="*/ 1093305 h 1182757"/>
              <a:gd name="connsiteX24" fmla="*/ 4134678 w 4383157"/>
              <a:gd name="connsiteY24" fmla="*/ 1152940 h 1182757"/>
              <a:gd name="connsiteX25" fmla="*/ 4164496 w 4383157"/>
              <a:gd name="connsiteY25" fmla="*/ 1162879 h 1182757"/>
              <a:gd name="connsiteX26" fmla="*/ 4363278 w 4383157"/>
              <a:gd name="connsiteY26" fmla="*/ 1162879 h 1182757"/>
              <a:gd name="connsiteX27" fmla="*/ 4383157 w 4383157"/>
              <a:gd name="connsiteY27" fmla="*/ 1182757 h 11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3157" h="1182757">
                <a:moveTo>
                  <a:pt x="0" y="0"/>
                </a:moveTo>
                <a:lnTo>
                  <a:pt x="0" y="0"/>
                </a:lnTo>
                <a:cubicBezTo>
                  <a:pt x="159026" y="162339"/>
                  <a:pt x="295276" y="350667"/>
                  <a:pt x="477078" y="487018"/>
                </a:cubicBezTo>
                <a:cubicBezTo>
                  <a:pt x="516835" y="516835"/>
                  <a:pt x="552187" y="553677"/>
                  <a:pt x="596348" y="576470"/>
                </a:cubicBezTo>
                <a:cubicBezTo>
                  <a:pt x="655960" y="607238"/>
                  <a:pt x="721183" y="625963"/>
                  <a:pt x="785191" y="646044"/>
                </a:cubicBezTo>
                <a:cubicBezTo>
                  <a:pt x="890272" y="679011"/>
                  <a:pt x="995627" y="712101"/>
                  <a:pt x="1103244" y="735496"/>
                </a:cubicBezTo>
                <a:cubicBezTo>
                  <a:pt x="1322572" y="783176"/>
                  <a:pt x="1519524" y="800523"/>
                  <a:pt x="1739348" y="824948"/>
                </a:cubicBezTo>
                <a:lnTo>
                  <a:pt x="1928191" y="805070"/>
                </a:lnTo>
                <a:cubicBezTo>
                  <a:pt x="2049508" y="790512"/>
                  <a:pt x="2240788" y="724853"/>
                  <a:pt x="2305878" y="685800"/>
                </a:cubicBezTo>
                <a:cubicBezTo>
                  <a:pt x="2322443" y="675861"/>
                  <a:pt x="2338295" y="664622"/>
                  <a:pt x="2355574" y="655983"/>
                </a:cubicBezTo>
                <a:cubicBezTo>
                  <a:pt x="2482526" y="592508"/>
                  <a:pt x="2147355" y="811176"/>
                  <a:pt x="2494722" y="586409"/>
                </a:cubicBezTo>
                <a:cubicBezTo>
                  <a:pt x="2516447" y="572352"/>
                  <a:pt x="2533217" y="551635"/>
                  <a:pt x="2554357" y="536713"/>
                </a:cubicBezTo>
                <a:cubicBezTo>
                  <a:pt x="2622974" y="488278"/>
                  <a:pt x="2755606" y="412583"/>
                  <a:pt x="2822713" y="377687"/>
                </a:cubicBezTo>
                <a:cubicBezTo>
                  <a:pt x="2851662" y="362633"/>
                  <a:pt x="2882348" y="351183"/>
                  <a:pt x="2912165" y="337931"/>
                </a:cubicBezTo>
                <a:cubicBezTo>
                  <a:pt x="2991678" y="347870"/>
                  <a:pt x="3072480" y="350365"/>
                  <a:pt x="3150704" y="367748"/>
                </a:cubicBezTo>
                <a:cubicBezTo>
                  <a:pt x="3192748" y="377091"/>
                  <a:pt x="3230698" y="399770"/>
                  <a:pt x="3269974" y="417444"/>
                </a:cubicBezTo>
                <a:cubicBezTo>
                  <a:pt x="3371688" y="463215"/>
                  <a:pt x="3387018" y="479430"/>
                  <a:pt x="3488635" y="566531"/>
                </a:cubicBezTo>
                <a:cubicBezTo>
                  <a:pt x="3511826" y="586409"/>
                  <a:pt x="3537569" y="603650"/>
                  <a:pt x="3558209" y="626166"/>
                </a:cubicBezTo>
                <a:cubicBezTo>
                  <a:pt x="3704917" y="786211"/>
                  <a:pt x="3507854" y="597117"/>
                  <a:pt x="3627783" y="735496"/>
                </a:cubicBezTo>
                <a:cubicBezTo>
                  <a:pt x="3658469" y="770903"/>
                  <a:pt x="3698409" y="797903"/>
                  <a:pt x="3727174" y="834887"/>
                </a:cubicBezTo>
                <a:cubicBezTo>
                  <a:pt x="3750365" y="864705"/>
                  <a:pt x="3768852" y="898870"/>
                  <a:pt x="3796748" y="924340"/>
                </a:cubicBezTo>
                <a:cubicBezTo>
                  <a:pt x="3845681" y="969018"/>
                  <a:pt x="3902765" y="1003853"/>
                  <a:pt x="3955774" y="1043609"/>
                </a:cubicBezTo>
                <a:cubicBezTo>
                  <a:pt x="3969026" y="1053548"/>
                  <a:pt x="3980715" y="1066017"/>
                  <a:pt x="3995531" y="1073426"/>
                </a:cubicBezTo>
                <a:cubicBezTo>
                  <a:pt x="4008783" y="1080052"/>
                  <a:pt x="4022959" y="1085086"/>
                  <a:pt x="4035287" y="1093305"/>
                </a:cubicBezTo>
                <a:cubicBezTo>
                  <a:pt x="4120922" y="1150395"/>
                  <a:pt x="4046778" y="1119977"/>
                  <a:pt x="4134678" y="1152940"/>
                </a:cubicBezTo>
                <a:cubicBezTo>
                  <a:pt x="4144488" y="1156619"/>
                  <a:pt x="4154029" y="1162424"/>
                  <a:pt x="4164496" y="1162879"/>
                </a:cubicBezTo>
                <a:cubicBezTo>
                  <a:pt x="4230694" y="1165757"/>
                  <a:pt x="4297017" y="1162879"/>
                  <a:pt x="4363278" y="1162879"/>
                </a:cubicBezTo>
                <a:lnTo>
                  <a:pt x="4383157" y="11827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pic>
        <p:nvPicPr>
          <p:cNvPr id="31" name="Imagem 30" descr="Ícone&#10;&#10;Descrição gerada automaticamente">
            <a:extLst>
              <a:ext uri="{FF2B5EF4-FFF2-40B4-BE49-F238E27FC236}">
                <a16:creationId xmlns:a16="http://schemas.microsoft.com/office/drawing/2014/main" id="{A2F5EBE5-1A1B-06ED-ECDF-8691E6BEA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3793" y="3758180"/>
            <a:ext cx="772755" cy="772755"/>
          </a:xfrm>
          <a:prstGeom prst="rect">
            <a:avLst/>
          </a:prstGeom>
        </p:spPr>
      </p:pic>
      <p:sp>
        <p:nvSpPr>
          <p:cNvPr id="32" name="Forma Livre: Forma 31">
            <a:extLst>
              <a:ext uri="{FF2B5EF4-FFF2-40B4-BE49-F238E27FC236}">
                <a16:creationId xmlns:a16="http://schemas.microsoft.com/office/drawing/2014/main" id="{5F7F01C8-D779-6DCC-AE8A-50A10C0E3BD9}"/>
              </a:ext>
            </a:extLst>
          </p:cNvPr>
          <p:cNvSpPr/>
          <p:nvPr/>
        </p:nvSpPr>
        <p:spPr>
          <a:xfrm>
            <a:off x="2064854" y="2392846"/>
            <a:ext cx="1319420" cy="864704"/>
          </a:xfrm>
          <a:custGeom>
            <a:avLst/>
            <a:gdLst>
              <a:gd name="connsiteX0" fmla="*/ 0 w 1759226"/>
              <a:gd name="connsiteY0" fmla="*/ 1152939 h 1152939"/>
              <a:gd name="connsiteX1" fmla="*/ 556591 w 1759226"/>
              <a:gd name="connsiteY1" fmla="*/ 993913 h 1152939"/>
              <a:gd name="connsiteX2" fmla="*/ 675861 w 1759226"/>
              <a:gd name="connsiteY2" fmla="*/ 904461 h 1152939"/>
              <a:gd name="connsiteX3" fmla="*/ 725557 w 1759226"/>
              <a:gd name="connsiteY3" fmla="*/ 884582 h 1152939"/>
              <a:gd name="connsiteX4" fmla="*/ 884583 w 1759226"/>
              <a:gd name="connsiteY4" fmla="*/ 765313 h 1152939"/>
              <a:gd name="connsiteX5" fmla="*/ 1113183 w 1759226"/>
              <a:gd name="connsiteY5" fmla="*/ 506896 h 1152939"/>
              <a:gd name="connsiteX6" fmla="*/ 1152939 w 1759226"/>
              <a:gd name="connsiteY6" fmla="*/ 467139 h 1152939"/>
              <a:gd name="connsiteX7" fmla="*/ 1192696 w 1759226"/>
              <a:gd name="connsiteY7" fmla="*/ 417443 h 1152939"/>
              <a:gd name="connsiteX8" fmla="*/ 1401418 w 1759226"/>
              <a:gd name="connsiteY8" fmla="*/ 218661 h 1152939"/>
              <a:gd name="connsiteX9" fmla="*/ 1490870 w 1759226"/>
              <a:gd name="connsiteY9" fmla="*/ 119269 h 1152939"/>
              <a:gd name="connsiteX10" fmla="*/ 1530626 w 1759226"/>
              <a:gd name="connsiteY10" fmla="*/ 89452 h 1152939"/>
              <a:gd name="connsiteX11" fmla="*/ 1610139 w 1759226"/>
              <a:gd name="connsiteY11" fmla="*/ 29817 h 1152939"/>
              <a:gd name="connsiteX12" fmla="*/ 1630018 w 1759226"/>
              <a:gd name="connsiteY12" fmla="*/ 9939 h 1152939"/>
              <a:gd name="connsiteX13" fmla="*/ 1759226 w 1759226"/>
              <a:gd name="connsiteY13" fmla="*/ 0 h 115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9226" h="1152939">
                <a:moveTo>
                  <a:pt x="0" y="1152939"/>
                </a:moveTo>
                <a:cubicBezTo>
                  <a:pt x="185530" y="1099930"/>
                  <a:pt x="375488" y="1060495"/>
                  <a:pt x="556591" y="993913"/>
                </a:cubicBezTo>
                <a:cubicBezTo>
                  <a:pt x="603234" y="976765"/>
                  <a:pt x="634138" y="931458"/>
                  <a:pt x="675861" y="904461"/>
                </a:cubicBezTo>
                <a:cubicBezTo>
                  <a:pt x="690840" y="894769"/>
                  <a:pt x="710712" y="894479"/>
                  <a:pt x="725557" y="884582"/>
                </a:cubicBezTo>
                <a:cubicBezTo>
                  <a:pt x="780689" y="847827"/>
                  <a:pt x="834396" y="808577"/>
                  <a:pt x="884583" y="765313"/>
                </a:cubicBezTo>
                <a:cubicBezTo>
                  <a:pt x="1023803" y="645296"/>
                  <a:pt x="1001999" y="641905"/>
                  <a:pt x="1113183" y="506896"/>
                </a:cubicBezTo>
                <a:cubicBezTo>
                  <a:pt x="1125097" y="492429"/>
                  <a:pt x="1140488" y="481147"/>
                  <a:pt x="1152939" y="467139"/>
                </a:cubicBezTo>
                <a:cubicBezTo>
                  <a:pt x="1167033" y="451283"/>
                  <a:pt x="1177695" y="432444"/>
                  <a:pt x="1192696" y="417443"/>
                </a:cubicBezTo>
                <a:cubicBezTo>
                  <a:pt x="1322484" y="287656"/>
                  <a:pt x="1218315" y="438388"/>
                  <a:pt x="1401418" y="218661"/>
                </a:cubicBezTo>
                <a:cubicBezTo>
                  <a:pt x="1432285" y="181619"/>
                  <a:pt x="1455143" y="150530"/>
                  <a:pt x="1490870" y="119269"/>
                </a:cubicBezTo>
                <a:cubicBezTo>
                  <a:pt x="1503336" y="108361"/>
                  <a:pt x="1518159" y="100360"/>
                  <a:pt x="1530626" y="89452"/>
                </a:cubicBezTo>
                <a:cubicBezTo>
                  <a:pt x="1668190" y="-30915"/>
                  <a:pt x="1484580" y="113524"/>
                  <a:pt x="1610139" y="29817"/>
                </a:cubicBezTo>
                <a:cubicBezTo>
                  <a:pt x="1617936" y="24619"/>
                  <a:pt x="1620855" y="11902"/>
                  <a:pt x="1630018" y="9939"/>
                </a:cubicBezTo>
                <a:cubicBezTo>
                  <a:pt x="1677685" y="-275"/>
                  <a:pt x="1715613" y="0"/>
                  <a:pt x="175922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34" name="Forma Livre: Forma 33">
            <a:extLst>
              <a:ext uri="{FF2B5EF4-FFF2-40B4-BE49-F238E27FC236}">
                <a16:creationId xmlns:a16="http://schemas.microsoft.com/office/drawing/2014/main" id="{B76EC5FC-4A88-63A5-C4C5-7BB09E47CE04}"/>
              </a:ext>
            </a:extLst>
          </p:cNvPr>
          <p:cNvSpPr/>
          <p:nvPr/>
        </p:nvSpPr>
        <p:spPr>
          <a:xfrm>
            <a:off x="6216926" y="3660085"/>
            <a:ext cx="842342" cy="680066"/>
          </a:xfrm>
          <a:custGeom>
            <a:avLst/>
            <a:gdLst>
              <a:gd name="connsiteX0" fmla="*/ 1123122 w 1123122"/>
              <a:gd name="connsiteY0" fmla="*/ 0 h 906755"/>
              <a:gd name="connsiteX1" fmla="*/ 954156 w 1123122"/>
              <a:gd name="connsiteY1" fmla="*/ 59635 h 906755"/>
              <a:gd name="connsiteX2" fmla="*/ 665922 w 1123122"/>
              <a:gd name="connsiteY2" fmla="*/ 248478 h 906755"/>
              <a:gd name="connsiteX3" fmla="*/ 576469 w 1123122"/>
              <a:gd name="connsiteY3" fmla="*/ 347870 h 906755"/>
              <a:gd name="connsiteX4" fmla="*/ 347869 w 1123122"/>
              <a:gd name="connsiteY4" fmla="*/ 636104 h 906755"/>
              <a:gd name="connsiteX5" fmla="*/ 248478 w 1123122"/>
              <a:gd name="connsiteY5" fmla="*/ 735496 h 906755"/>
              <a:gd name="connsiteX6" fmla="*/ 119269 w 1123122"/>
              <a:gd name="connsiteY6" fmla="*/ 894522 h 906755"/>
              <a:gd name="connsiteX7" fmla="*/ 0 w 1123122"/>
              <a:gd name="connsiteY7" fmla="*/ 904461 h 90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122" h="906755">
                <a:moveTo>
                  <a:pt x="1123122" y="0"/>
                </a:moveTo>
                <a:cubicBezTo>
                  <a:pt x="1054349" y="13754"/>
                  <a:pt x="1029982" y="15249"/>
                  <a:pt x="954156" y="59635"/>
                </a:cubicBezTo>
                <a:cubicBezTo>
                  <a:pt x="855028" y="117661"/>
                  <a:pt x="742761" y="163101"/>
                  <a:pt x="665922" y="248478"/>
                </a:cubicBezTo>
                <a:cubicBezTo>
                  <a:pt x="636104" y="281609"/>
                  <a:pt x="604088" y="312886"/>
                  <a:pt x="576469" y="347870"/>
                </a:cubicBezTo>
                <a:cubicBezTo>
                  <a:pt x="426602" y="537702"/>
                  <a:pt x="641953" y="342017"/>
                  <a:pt x="347869" y="636104"/>
                </a:cubicBezTo>
                <a:cubicBezTo>
                  <a:pt x="314739" y="669235"/>
                  <a:pt x="279102" y="700036"/>
                  <a:pt x="248478" y="735496"/>
                </a:cubicBezTo>
                <a:cubicBezTo>
                  <a:pt x="235868" y="750098"/>
                  <a:pt x="160946" y="864753"/>
                  <a:pt x="119269" y="894522"/>
                </a:cubicBezTo>
                <a:cubicBezTo>
                  <a:pt x="92154" y="913890"/>
                  <a:pt x="11731" y="904461"/>
                  <a:pt x="0" y="9044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50" name="Forma Livre: Forma 49">
            <a:extLst>
              <a:ext uri="{FF2B5EF4-FFF2-40B4-BE49-F238E27FC236}">
                <a16:creationId xmlns:a16="http://schemas.microsoft.com/office/drawing/2014/main" id="{D72EB5E3-5A4E-8E40-0752-5852687BDB35}"/>
              </a:ext>
            </a:extLst>
          </p:cNvPr>
          <p:cNvSpPr/>
          <p:nvPr/>
        </p:nvSpPr>
        <p:spPr>
          <a:xfrm>
            <a:off x="2139398" y="3548270"/>
            <a:ext cx="3637722" cy="790161"/>
          </a:xfrm>
          <a:custGeom>
            <a:avLst/>
            <a:gdLst>
              <a:gd name="connsiteX0" fmla="*/ 4850296 w 4850296"/>
              <a:gd name="connsiteY0" fmla="*/ 1053548 h 1053548"/>
              <a:gd name="connsiteX1" fmla="*/ 4104861 w 4850296"/>
              <a:gd name="connsiteY1" fmla="*/ 983974 h 1053548"/>
              <a:gd name="connsiteX2" fmla="*/ 3091070 w 4850296"/>
              <a:gd name="connsiteY2" fmla="*/ 705678 h 1053548"/>
              <a:gd name="connsiteX3" fmla="*/ 2504661 w 4850296"/>
              <a:gd name="connsiteY3" fmla="*/ 407504 h 1053548"/>
              <a:gd name="connsiteX4" fmla="*/ 2166731 w 4850296"/>
              <a:gd name="connsiteY4" fmla="*/ 238539 h 1053548"/>
              <a:gd name="connsiteX5" fmla="*/ 1798983 w 4850296"/>
              <a:gd name="connsiteY5" fmla="*/ 129209 h 1053548"/>
              <a:gd name="connsiteX6" fmla="*/ 954157 w 4850296"/>
              <a:gd name="connsiteY6" fmla="*/ 0 h 1053548"/>
              <a:gd name="connsiteX7" fmla="*/ 228600 w 4850296"/>
              <a:gd name="connsiteY7" fmla="*/ 19878 h 1053548"/>
              <a:gd name="connsiteX8" fmla="*/ 69574 w 4850296"/>
              <a:gd name="connsiteY8" fmla="*/ 49696 h 1053548"/>
              <a:gd name="connsiteX9" fmla="*/ 0 w 4850296"/>
              <a:gd name="connsiteY9" fmla="*/ 79513 h 105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96" h="1053548">
                <a:moveTo>
                  <a:pt x="4850296" y="1053548"/>
                </a:moveTo>
                <a:cubicBezTo>
                  <a:pt x="4601818" y="1030357"/>
                  <a:pt x="4351454" y="1022333"/>
                  <a:pt x="4104861" y="983974"/>
                </a:cubicBezTo>
                <a:cubicBezTo>
                  <a:pt x="3881584" y="949242"/>
                  <a:pt x="3331447" y="810397"/>
                  <a:pt x="3091070" y="705678"/>
                </a:cubicBezTo>
                <a:cubicBezTo>
                  <a:pt x="2890031" y="618097"/>
                  <a:pt x="2700375" y="506413"/>
                  <a:pt x="2504661" y="407504"/>
                </a:cubicBezTo>
                <a:cubicBezTo>
                  <a:pt x="2392260" y="350699"/>
                  <a:pt x="2287448" y="274428"/>
                  <a:pt x="2166731" y="238539"/>
                </a:cubicBezTo>
                <a:cubicBezTo>
                  <a:pt x="2044148" y="202096"/>
                  <a:pt x="1923391" y="158830"/>
                  <a:pt x="1798983" y="129209"/>
                </a:cubicBezTo>
                <a:cubicBezTo>
                  <a:pt x="1415038" y="37794"/>
                  <a:pt x="1323811" y="38911"/>
                  <a:pt x="954157" y="0"/>
                </a:cubicBezTo>
                <a:lnTo>
                  <a:pt x="228600" y="19878"/>
                </a:lnTo>
                <a:cubicBezTo>
                  <a:pt x="174492" y="21882"/>
                  <a:pt x="121287" y="34921"/>
                  <a:pt x="69574" y="49696"/>
                </a:cubicBezTo>
                <a:cubicBezTo>
                  <a:pt x="9767" y="66784"/>
                  <a:pt x="23802" y="55714"/>
                  <a:pt x="0" y="795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Tree>
    <p:extLst>
      <p:ext uri="{BB962C8B-B14F-4D97-AF65-F5344CB8AC3E}">
        <p14:creationId xmlns:p14="http://schemas.microsoft.com/office/powerpoint/2010/main" val="420515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482601" y="482601"/>
            <a:ext cx="3465438" cy="3425353"/>
          </a:xfrm>
        </p:spPr>
        <p:txBody>
          <a:bodyPr>
            <a:noAutofit/>
          </a:bodyPr>
          <a:lstStyle/>
          <a:p>
            <a:pPr algn="l"/>
            <a:r>
              <a:rPr lang="pt-BR" sz="2000" b="1" dirty="0">
                <a:solidFill>
                  <a:srgbClr val="EA4E60"/>
                </a:solidFill>
                <a:latin typeface="Calibri" panose="020F0502020204030204" pitchFamily="34" charset="0"/>
                <a:cs typeface="Calibri" panose="020F0502020204030204" pitchFamily="34" charset="0"/>
              </a:rPr>
              <a:t>AQUI ESTÁ O PROBLEMA!</a:t>
            </a:r>
            <a:br>
              <a:rPr lang="pt-BR" sz="2000" dirty="0">
                <a:solidFill>
                  <a:schemeClr val="bg1"/>
                </a:solidFill>
                <a:latin typeface="Calibri" panose="020F0502020204030204" pitchFamily="34" charset="0"/>
                <a:cs typeface="Calibri" panose="020F0502020204030204" pitchFamily="34" charset="0"/>
              </a:rPr>
            </a:br>
            <a:br>
              <a:rPr lang="pt-BR" sz="2000" dirty="0">
                <a:solidFill>
                  <a:schemeClr val="bg1"/>
                </a:solidFill>
                <a:latin typeface="Calibri" panose="020F0502020204030204" pitchFamily="34" charset="0"/>
                <a:cs typeface="Calibri" panose="020F0502020204030204" pitchFamily="34" charset="0"/>
              </a:rPr>
            </a:br>
            <a:r>
              <a:rPr lang="pt-BR" sz="2000" dirty="0">
                <a:solidFill>
                  <a:schemeClr val="bg1"/>
                </a:solidFill>
                <a:latin typeface="Calibri" panose="020F0502020204030204" pitchFamily="34" charset="0"/>
                <a:cs typeface="Calibri" panose="020F0502020204030204" pitchFamily="34" charset="0"/>
              </a:rPr>
              <a:t>o mensageiro pode ser pego na cidade e substituído por um mensageiro </a:t>
            </a:r>
            <a:r>
              <a:rPr lang="pt-BR" sz="2000" dirty="0">
                <a:solidFill>
                  <a:srgbClr val="EA4E60"/>
                </a:solidFill>
                <a:latin typeface="Calibri" panose="020F0502020204030204" pitchFamily="34" charset="0"/>
                <a:cs typeface="Calibri" panose="020F0502020204030204" pitchFamily="34" charset="0"/>
              </a:rPr>
              <a:t>FALSO</a:t>
            </a:r>
            <a:r>
              <a:rPr lang="pt-BR" sz="2000" dirty="0">
                <a:solidFill>
                  <a:schemeClr val="bg1"/>
                </a:solidFill>
                <a:latin typeface="Calibri" panose="020F0502020204030204" pitchFamily="34" charset="0"/>
                <a:cs typeface="Calibri" panose="020F0502020204030204" pitchFamily="34" charset="0"/>
              </a:rPr>
              <a:t>, que intencionalmente tentará enganar o outro general para atacar a cidade na hora errada, condenando nosso exército a uma perda.</a:t>
            </a:r>
            <a:br>
              <a:rPr lang="pt-BR" sz="2000" b="1" dirty="0">
                <a:latin typeface="Calibri" panose="020F0502020204030204" pitchFamily="34" charset="0"/>
                <a:cs typeface="Calibri" panose="020F0502020204030204" pitchFamily="34" charset="0"/>
              </a:rPr>
            </a:br>
            <a:endParaRPr lang="pt-BR" sz="2000" dirty="0">
              <a:latin typeface="Calibri" panose="020F0502020204030204" pitchFamily="34" charset="0"/>
              <a:cs typeface="Calibri" panose="020F0502020204030204" pitchFamily="34" charset="0"/>
            </a:endParaRPr>
          </a:p>
        </p:txBody>
      </p:sp>
      <p:pic>
        <p:nvPicPr>
          <p:cNvPr id="3" name="Imagem 2" descr="Mapa&#10;&#10;Descrição gerada automaticamente">
            <a:extLst>
              <a:ext uri="{FF2B5EF4-FFF2-40B4-BE49-F238E27FC236}">
                <a16:creationId xmlns:a16="http://schemas.microsoft.com/office/drawing/2014/main" id="{806916FC-40DB-25BF-3DF2-4A733A092E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310" r="19653"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rgbClr val="1A202C"/>
          </a:solidFill>
        </p:spPr>
      </p:pic>
      <p:pic>
        <p:nvPicPr>
          <p:cNvPr id="6" name="Imagem 5" descr="Ícone&#10;&#10;Descrição gerada automaticamente">
            <a:extLst>
              <a:ext uri="{FF2B5EF4-FFF2-40B4-BE49-F238E27FC236}">
                <a16:creationId xmlns:a16="http://schemas.microsoft.com/office/drawing/2014/main" id="{79C16EC1-4D6A-73F6-58E2-792BC6F1D7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4409" y="3979766"/>
            <a:ext cx="971547" cy="971547"/>
          </a:xfrm>
          <a:prstGeom prst="rect">
            <a:avLst/>
          </a:prstGeom>
        </p:spPr>
      </p:pic>
      <p:pic>
        <p:nvPicPr>
          <p:cNvPr id="9" name="Imagem 8" descr="Ícone&#10;&#10;Descrição gerada automaticamente">
            <a:extLst>
              <a:ext uri="{FF2B5EF4-FFF2-40B4-BE49-F238E27FC236}">
                <a16:creationId xmlns:a16="http://schemas.microsoft.com/office/drawing/2014/main" id="{1929C94A-5BDE-92DC-AE71-DC8644CBA7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1" y="3937023"/>
            <a:ext cx="723877" cy="723877"/>
          </a:xfrm>
          <a:prstGeom prst="rect">
            <a:avLst/>
          </a:prstGeom>
        </p:spPr>
      </p:pic>
      <p:pic>
        <p:nvPicPr>
          <p:cNvPr id="11" name="Imagem 10" descr="Uma imagem contendo Ícone&#10;&#10;Descrição gerada automaticamente">
            <a:extLst>
              <a:ext uri="{FF2B5EF4-FFF2-40B4-BE49-F238E27FC236}">
                <a16:creationId xmlns:a16="http://schemas.microsoft.com/office/drawing/2014/main" id="{2F09BDEA-6BB7-3B71-8AF8-679103FC02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6697" y="3981233"/>
            <a:ext cx="971547" cy="971547"/>
          </a:xfrm>
          <a:prstGeom prst="rect">
            <a:avLst/>
          </a:prstGeom>
        </p:spPr>
      </p:pic>
    </p:spTree>
    <p:extLst>
      <p:ext uri="{BB962C8B-B14F-4D97-AF65-F5344CB8AC3E}">
        <p14:creationId xmlns:p14="http://schemas.microsoft.com/office/powerpoint/2010/main" val="212125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422966" y="1200948"/>
            <a:ext cx="3465438" cy="3425353"/>
          </a:xfrm>
        </p:spPr>
        <p:txBody>
          <a:bodyPr>
            <a:normAutofit fontScale="90000"/>
          </a:bodyPr>
          <a:lstStyle/>
          <a:p>
            <a:pPr algn="l"/>
            <a:r>
              <a:rPr lang="pt-BR" sz="2700" b="1" dirty="0">
                <a:solidFill>
                  <a:srgbClr val="EA4E60"/>
                </a:solidFill>
                <a:latin typeface="Calibri" panose="020F0502020204030204" pitchFamily="34" charset="0"/>
                <a:cs typeface="Calibri" panose="020F0502020204030204" pitchFamily="34" charset="0"/>
              </a:rPr>
              <a:t>Não há como verificar se a mensagem é autêntica.</a:t>
            </a:r>
            <a:br>
              <a:rPr lang="pt-BR" sz="2700" dirty="0">
                <a:solidFill>
                  <a:schemeClr val="bg1"/>
                </a:solidFill>
                <a:latin typeface="Calibri" panose="020F0502020204030204" pitchFamily="34" charset="0"/>
                <a:cs typeface="Calibri" panose="020F0502020204030204" pitchFamily="34" charset="0"/>
              </a:rPr>
            </a:br>
            <a:br>
              <a:rPr lang="pt-BR" sz="2700" dirty="0">
                <a:solidFill>
                  <a:schemeClr val="bg1"/>
                </a:solidFill>
                <a:latin typeface="Calibri" panose="020F0502020204030204" pitchFamily="34" charset="0"/>
                <a:cs typeface="Calibri" panose="020F0502020204030204" pitchFamily="34" charset="0"/>
              </a:rPr>
            </a:br>
            <a:r>
              <a:rPr lang="pt-BR" sz="2700" dirty="0">
                <a:solidFill>
                  <a:schemeClr val="bg1"/>
                </a:solidFill>
                <a:latin typeface="Calibri" panose="020F0502020204030204" pitchFamily="34" charset="0"/>
                <a:cs typeface="Calibri" panose="020F0502020204030204" pitchFamily="34" charset="0"/>
              </a:rPr>
              <a:t>Como nós, os melhores estrategistas militares do país, criamos um sistema “sem confiança” que garante a vitória no ataque à cidade?</a:t>
            </a:r>
            <a:br>
              <a:rPr lang="pt-BR" sz="2325" dirty="0"/>
            </a:br>
            <a:br>
              <a:rPr lang="pt-BR" sz="2325" b="1" dirty="0"/>
            </a:br>
            <a:endParaRPr lang="pt-BR" sz="2325" dirty="0"/>
          </a:p>
        </p:txBody>
      </p:sp>
      <p:pic>
        <p:nvPicPr>
          <p:cNvPr id="3" name="Imagem 2" descr="Uma imagem contendo farda, roda&#10;&#10;Descrição gerada automaticamente">
            <a:extLst>
              <a:ext uri="{FF2B5EF4-FFF2-40B4-BE49-F238E27FC236}">
                <a16:creationId xmlns:a16="http://schemas.microsoft.com/office/drawing/2014/main" id="{2C21B036-CF45-C86D-CC88-2792EEDB71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547" r="22415"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Imagem 5" descr="Ícone&#10;&#10;Descrição gerada automaticamente">
            <a:extLst>
              <a:ext uri="{FF2B5EF4-FFF2-40B4-BE49-F238E27FC236}">
                <a16:creationId xmlns:a16="http://schemas.microsoft.com/office/drawing/2014/main" id="{BAA21539-4AD9-4EA0-0143-8CA5D65C91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8459" y="3881054"/>
            <a:ext cx="1070260" cy="1070260"/>
          </a:xfrm>
          <a:prstGeom prst="rect">
            <a:avLst/>
          </a:prstGeom>
        </p:spPr>
      </p:pic>
    </p:spTree>
    <p:extLst>
      <p:ext uri="{BB962C8B-B14F-4D97-AF65-F5344CB8AC3E}">
        <p14:creationId xmlns:p14="http://schemas.microsoft.com/office/powerpoint/2010/main" val="376714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9" name="Imagem 8" descr="Ícone&#10;&#10;Descrição gerada automaticamente">
            <a:extLst>
              <a:ext uri="{FF2B5EF4-FFF2-40B4-BE49-F238E27FC236}">
                <a16:creationId xmlns:a16="http://schemas.microsoft.com/office/drawing/2014/main" id="{30692619-B8E3-E9B8-3748-C22DBA24077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2297" r="1" b="6548"/>
          <a:stretch/>
        </p:blipFill>
        <p:spPr>
          <a:xfrm>
            <a:off x="-127" y="7"/>
            <a:ext cx="6337738" cy="5143493"/>
          </a:xfrm>
          <a:prstGeom prst="rect">
            <a:avLst/>
          </a:prstGeom>
        </p:spPr>
      </p:pic>
      <p:sp>
        <p:nvSpPr>
          <p:cNvPr id="5" name="TextBox 6">
            <a:extLst>
              <a:ext uri="{FF2B5EF4-FFF2-40B4-BE49-F238E27FC236}">
                <a16:creationId xmlns:a16="http://schemas.microsoft.com/office/drawing/2014/main" id="{F0674B78-32D5-4A04-B742-A066517046CC}"/>
              </a:ext>
            </a:extLst>
          </p:cNvPr>
          <p:cNvSpPr txBox="1"/>
          <p:nvPr/>
        </p:nvSpPr>
        <p:spPr>
          <a:xfrm>
            <a:off x="482601" y="482601"/>
            <a:ext cx="3465438" cy="3425353"/>
          </a:xfrm>
          <a:prstGeom prst="rect">
            <a:avLst/>
          </a:prstGeom>
        </p:spPr>
        <p:txBody>
          <a:bodyPr vert="horz" lIns="68580" tIns="34290" rIns="68580" bIns="34290" rtlCol="0" anchor="b">
            <a:normAutofit/>
          </a:bodyPr>
          <a:lstStyle/>
          <a:p>
            <a:pPr>
              <a:lnSpc>
                <a:spcPct val="90000"/>
              </a:lnSpc>
              <a:spcBef>
                <a:spcPct val="0"/>
              </a:spcBef>
              <a:spcAft>
                <a:spcPts val="450"/>
              </a:spcAft>
            </a:pPr>
            <a:r>
              <a:rPr lang="en-US" sz="4500" b="1" kern="1200" dirty="0">
                <a:solidFill>
                  <a:srgbClr val="EA4E60"/>
                </a:solidFill>
                <a:latin typeface="+mj-lt"/>
                <a:ea typeface="+mj-ea"/>
                <a:cs typeface="+mj-cs"/>
              </a:rPr>
              <a:t>E o que </a:t>
            </a:r>
            <a:r>
              <a:rPr lang="en-US" sz="4500" b="1" kern="1200" dirty="0" err="1">
                <a:solidFill>
                  <a:srgbClr val="EA4E60"/>
                </a:solidFill>
                <a:latin typeface="+mj-lt"/>
                <a:ea typeface="+mj-ea"/>
                <a:cs typeface="+mj-cs"/>
              </a:rPr>
              <a:t>tem</a:t>
            </a:r>
            <a:r>
              <a:rPr lang="en-US" sz="4500" b="1" kern="1200" dirty="0">
                <a:solidFill>
                  <a:srgbClr val="EA4E60"/>
                </a:solidFill>
                <a:latin typeface="+mj-lt"/>
                <a:ea typeface="+mj-ea"/>
                <a:cs typeface="+mj-cs"/>
              </a:rPr>
              <a:t> a </a:t>
            </a:r>
            <a:r>
              <a:rPr lang="en-US" sz="4500" b="1" kern="1200" dirty="0" err="1">
                <a:solidFill>
                  <a:srgbClr val="EA4E60"/>
                </a:solidFill>
                <a:latin typeface="+mj-lt"/>
                <a:ea typeface="+mj-ea"/>
                <a:cs typeface="+mj-cs"/>
              </a:rPr>
              <a:t>ver</a:t>
            </a:r>
            <a:r>
              <a:rPr lang="en-US" sz="4500" b="1" kern="1200" dirty="0">
                <a:solidFill>
                  <a:srgbClr val="EA4E60"/>
                </a:solidFill>
                <a:latin typeface="+mj-lt"/>
                <a:ea typeface="+mj-ea"/>
                <a:cs typeface="+mj-cs"/>
              </a:rPr>
              <a:t> </a:t>
            </a:r>
            <a:r>
              <a:rPr lang="en-US" sz="4500" b="1" kern="1200" dirty="0" err="1">
                <a:solidFill>
                  <a:srgbClr val="EA4E60"/>
                </a:solidFill>
                <a:latin typeface="+mj-lt"/>
                <a:ea typeface="+mj-ea"/>
                <a:cs typeface="+mj-cs"/>
              </a:rPr>
              <a:t>os</a:t>
            </a:r>
            <a:r>
              <a:rPr lang="en-US" sz="4500" b="1" kern="1200" dirty="0">
                <a:solidFill>
                  <a:srgbClr val="EA4E60"/>
                </a:solidFill>
                <a:latin typeface="+mj-lt"/>
                <a:ea typeface="+mj-ea"/>
                <a:cs typeface="+mj-cs"/>
              </a:rPr>
              <a:t> </a:t>
            </a:r>
            <a:r>
              <a:rPr lang="en-US" sz="4500" b="1" kern="1200" dirty="0" err="1">
                <a:solidFill>
                  <a:srgbClr val="EA4E60"/>
                </a:solidFill>
                <a:latin typeface="+mj-lt"/>
                <a:ea typeface="+mj-ea"/>
                <a:cs typeface="+mj-cs"/>
              </a:rPr>
              <a:t>generais</a:t>
            </a:r>
            <a:r>
              <a:rPr lang="en-US" sz="4500" b="1" kern="1200" dirty="0">
                <a:solidFill>
                  <a:srgbClr val="EA4E60"/>
                </a:solidFill>
                <a:latin typeface="+mj-lt"/>
                <a:ea typeface="+mj-ea"/>
                <a:cs typeface="+mj-cs"/>
              </a:rPr>
              <a:t> </a:t>
            </a:r>
            <a:r>
              <a:rPr lang="en-US" sz="4500" b="1" kern="1200" dirty="0" err="1">
                <a:solidFill>
                  <a:srgbClr val="EA4E60"/>
                </a:solidFill>
                <a:latin typeface="+mj-lt"/>
                <a:ea typeface="+mj-ea"/>
                <a:cs typeface="+mj-cs"/>
              </a:rPr>
              <a:t>bizantinos</a:t>
            </a:r>
            <a:r>
              <a:rPr lang="en-US" sz="4500" b="1" kern="1200" dirty="0">
                <a:solidFill>
                  <a:srgbClr val="EA4E60"/>
                </a:solidFill>
                <a:latin typeface="+mj-lt"/>
                <a:ea typeface="+mj-ea"/>
                <a:cs typeface="+mj-cs"/>
              </a:rPr>
              <a:t> e o Bitcoin?</a:t>
            </a:r>
          </a:p>
        </p:txBody>
      </p:sp>
      <p:pic>
        <p:nvPicPr>
          <p:cNvPr id="8" name="Imagem 7" descr="Ícone&#10;&#10;Descrição gerada automaticamente">
            <a:extLst>
              <a:ext uri="{FF2B5EF4-FFF2-40B4-BE49-F238E27FC236}">
                <a16:creationId xmlns:a16="http://schemas.microsoft.com/office/drawing/2014/main" id="{714266EF-0C11-CF6C-E243-B29BF60FB9DD}"/>
              </a:ext>
            </a:extLst>
          </p:cNvPr>
          <p:cNvPicPr>
            <a:picLocks noChangeAspect="1"/>
          </p:cNvPicPr>
          <p:nvPr/>
        </p:nvPicPr>
        <p:blipFill rotWithShape="1">
          <a:blip r:embed="rId2">
            <a:extLst>
              <a:ext uri="{28A0092B-C50C-407E-A947-70E740481C1C}">
                <a14:useLocalDpi xmlns:a14="http://schemas.microsoft.com/office/drawing/2010/main" val="0"/>
              </a:ext>
            </a:extLst>
          </a:blip>
          <a:srcRect l="6902" r="6152"/>
          <a:stretch/>
        </p:blipFill>
        <p:spPr>
          <a:xfrm>
            <a:off x="4669498" y="-1844"/>
            <a:ext cx="4472089" cy="51435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7255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116375" y="567997"/>
            <a:ext cx="4586356" cy="4648097"/>
          </a:xfrm>
        </p:spPr>
        <p:txBody>
          <a:bodyPr>
            <a:normAutofit/>
          </a:bodyPr>
          <a:lstStyle/>
          <a:p>
            <a:pPr algn="l"/>
            <a:r>
              <a:rPr lang="pt-BR" sz="2025" dirty="0">
                <a:solidFill>
                  <a:srgbClr val="EA4E60"/>
                </a:solidFill>
                <a:latin typeface="Calibri" panose="020F0502020204030204" pitchFamily="34" charset="0"/>
                <a:cs typeface="Calibri" panose="020F0502020204030204" pitchFamily="34" charset="0"/>
              </a:rPr>
              <a:t>Em uma rede distribuída como a do Bitcoin, todos os participantes e nós são essencialmente de hierarquia igual. </a:t>
            </a:r>
            <a:br>
              <a:rPr lang="pt-BR" sz="2025" dirty="0">
                <a:solidFill>
                  <a:schemeClr val="bg1"/>
                </a:solidFill>
                <a:latin typeface="Calibri" panose="020F0502020204030204" pitchFamily="34" charset="0"/>
                <a:cs typeface="Calibri" panose="020F0502020204030204" pitchFamily="34" charset="0"/>
              </a:rPr>
            </a:br>
            <a:br>
              <a:rPr lang="pt-BR" sz="2025" dirty="0">
                <a:solidFill>
                  <a:schemeClr val="bg1"/>
                </a:solidFill>
                <a:latin typeface="Calibri" panose="020F0502020204030204" pitchFamily="34" charset="0"/>
                <a:cs typeface="Calibri" panose="020F0502020204030204" pitchFamily="34" charset="0"/>
              </a:rPr>
            </a:br>
            <a:r>
              <a:rPr lang="pt-BR" sz="2025" dirty="0">
                <a:solidFill>
                  <a:schemeClr val="bg1"/>
                </a:solidFill>
                <a:latin typeface="Calibri" panose="020F0502020204030204" pitchFamily="34" charset="0"/>
                <a:cs typeface="Calibri" panose="020F0502020204030204" pitchFamily="34" charset="0"/>
              </a:rPr>
              <a:t>Então, agora, em vez de precisar chegar a uma verificação e um acordo entre duas partes, precisamos que todos os participantes aprovem, enquanto neutralizamos usuários corruptos ou enganosos.</a:t>
            </a:r>
            <a:br>
              <a:rPr lang="pt-BR" sz="2025" dirty="0">
                <a:solidFill>
                  <a:schemeClr val="bg1"/>
                </a:solidFill>
                <a:latin typeface="Calibri" panose="020F0502020204030204" pitchFamily="34" charset="0"/>
                <a:cs typeface="Calibri" panose="020F0502020204030204" pitchFamily="34" charset="0"/>
              </a:rPr>
            </a:br>
            <a:br>
              <a:rPr lang="pt-BR" sz="2025" dirty="0">
                <a:solidFill>
                  <a:schemeClr val="bg1"/>
                </a:solidFill>
                <a:latin typeface="Calibri" panose="020F0502020204030204" pitchFamily="34" charset="0"/>
                <a:cs typeface="Calibri" panose="020F0502020204030204" pitchFamily="34" charset="0"/>
              </a:rPr>
            </a:br>
            <a:br>
              <a:rPr lang="pt-BR" sz="1050" b="1" dirty="0"/>
            </a:br>
            <a:endParaRPr lang="pt-BR" sz="1050" dirty="0"/>
          </a:p>
        </p:txBody>
      </p:sp>
      <p:pic>
        <p:nvPicPr>
          <p:cNvPr id="3" name="Imagem 2" descr="Padrão do plano de fundo&#10;&#10;Descrição gerada automaticamente">
            <a:extLst>
              <a:ext uri="{FF2B5EF4-FFF2-40B4-BE49-F238E27FC236}">
                <a16:creationId xmlns:a16="http://schemas.microsoft.com/office/drawing/2014/main" id="{06F9FE6B-2A8B-A504-944C-0575949465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292" r="19670"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0953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51628B76-E405-E10E-4DD3-7FAE27C08E68}"/>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78</a:t>
            </a:fld>
            <a:r>
              <a:rPr lang="en-US"/>
              <a:t>]</a:t>
            </a:r>
            <a:endParaRPr/>
          </a:p>
        </p:txBody>
      </p:sp>
      <p:sp>
        <p:nvSpPr>
          <p:cNvPr id="6" name="CaixaDeTexto 5">
            <a:extLst>
              <a:ext uri="{FF2B5EF4-FFF2-40B4-BE49-F238E27FC236}">
                <a16:creationId xmlns:a16="http://schemas.microsoft.com/office/drawing/2014/main" id="{ED83857F-8E38-07E0-1821-71F315028662}"/>
              </a:ext>
            </a:extLst>
          </p:cNvPr>
          <p:cNvSpPr txBox="1"/>
          <p:nvPr/>
        </p:nvSpPr>
        <p:spPr>
          <a:xfrm>
            <a:off x="765798" y="1417588"/>
            <a:ext cx="7612403" cy="2308324"/>
          </a:xfrm>
          <a:prstGeom prst="rect">
            <a:avLst/>
          </a:prstGeom>
          <a:noFill/>
        </p:spPr>
        <p:txBody>
          <a:bodyPr wrap="square">
            <a:spAutoFit/>
          </a:bodyPr>
          <a:lstStyle/>
          <a:p>
            <a:r>
              <a:rPr lang="pt-BR" sz="2400" b="1" dirty="0">
                <a:solidFill>
                  <a:srgbClr val="EA4E60"/>
                </a:solidFill>
                <a:latin typeface="Calibri" panose="020F0502020204030204" pitchFamily="34" charset="0"/>
                <a:cs typeface="Calibri" panose="020F0502020204030204" pitchFamily="34" charset="0"/>
              </a:rPr>
              <a:t>O acordo entre todos esses nós é chamado de CONSENSO .</a:t>
            </a:r>
            <a:br>
              <a:rPr lang="pt-BR" sz="2400" dirty="0">
                <a:solidFill>
                  <a:schemeClr val="bg1"/>
                </a:solidFill>
                <a:latin typeface="Calibri" panose="020F0502020204030204" pitchFamily="34" charset="0"/>
                <a:cs typeface="Calibri" panose="020F0502020204030204" pitchFamily="34" charset="0"/>
              </a:rPr>
            </a:br>
            <a:br>
              <a:rPr lang="pt-BR" sz="2400" dirty="0">
                <a:solidFill>
                  <a:schemeClr val="bg1"/>
                </a:solidFill>
                <a:latin typeface="Calibri" panose="020F0502020204030204" pitchFamily="34" charset="0"/>
                <a:cs typeface="Calibri" panose="020F0502020204030204" pitchFamily="34" charset="0"/>
              </a:rPr>
            </a:br>
            <a:r>
              <a:rPr lang="pt-BR" sz="2400" dirty="0">
                <a:solidFill>
                  <a:schemeClr val="bg1"/>
                </a:solidFill>
                <a:latin typeface="Calibri" panose="020F0502020204030204" pitchFamily="34" charset="0"/>
                <a:cs typeface="Calibri" panose="020F0502020204030204" pitchFamily="34" charset="0"/>
              </a:rPr>
              <a:t>A solução para o problema dos generais bizantinos não é simples de forma alguma. Envolve criptografia, trabalho pesado de computação e comunicação entre todos os nós (gerais) para verificar a mensagem.</a:t>
            </a:r>
            <a:endParaRPr lang="pt-BR" sz="2400" dirty="0"/>
          </a:p>
        </p:txBody>
      </p:sp>
    </p:spTree>
    <p:extLst>
      <p:ext uri="{BB962C8B-B14F-4D97-AF65-F5344CB8AC3E}">
        <p14:creationId xmlns:p14="http://schemas.microsoft.com/office/powerpoint/2010/main" val="9990290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5A670CB-74E9-3DCF-1C5E-6B78DC1C3338}"/>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79</a:t>
            </a:fld>
            <a:r>
              <a:rPr lang="en-US"/>
              <a:t>]</a:t>
            </a:r>
            <a:endParaRPr/>
          </a:p>
        </p:txBody>
      </p:sp>
      <p:pic>
        <p:nvPicPr>
          <p:cNvPr id="6" name="Gráfico 5" descr="Computador estrutura de tópicos">
            <a:extLst>
              <a:ext uri="{FF2B5EF4-FFF2-40B4-BE49-F238E27FC236}">
                <a16:creationId xmlns:a16="http://schemas.microsoft.com/office/drawing/2014/main" id="{9157935F-BEA4-3577-A67B-F6A7A35CD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4248" y="1125198"/>
            <a:ext cx="914400" cy="914400"/>
          </a:xfrm>
          <a:prstGeom prst="rect">
            <a:avLst/>
          </a:prstGeom>
        </p:spPr>
      </p:pic>
      <p:pic>
        <p:nvPicPr>
          <p:cNvPr id="7" name="Gráfico 6" descr="Computador estrutura de tópicos">
            <a:extLst>
              <a:ext uri="{FF2B5EF4-FFF2-40B4-BE49-F238E27FC236}">
                <a16:creationId xmlns:a16="http://schemas.microsoft.com/office/drawing/2014/main" id="{C298C27D-D03E-6580-42CA-156EAD9CF8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8152" y="1133631"/>
            <a:ext cx="914400" cy="914400"/>
          </a:xfrm>
          <a:prstGeom prst="rect">
            <a:avLst/>
          </a:prstGeom>
        </p:spPr>
      </p:pic>
      <p:pic>
        <p:nvPicPr>
          <p:cNvPr id="8" name="Gráfico 7" descr="Computador estrutura de tópicos">
            <a:extLst>
              <a:ext uri="{FF2B5EF4-FFF2-40B4-BE49-F238E27FC236}">
                <a16:creationId xmlns:a16="http://schemas.microsoft.com/office/drawing/2014/main" id="{C09288BB-2522-B9F0-40FD-FD8354A531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4248" y="3103902"/>
            <a:ext cx="914400" cy="914400"/>
          </a:xfrm>
          <a:prstGeom prst="rect">
            <a:avLst/>
          </a:prstGeom>
        </p:spPr>
      </p:pic>
      <p:pic>
        <p:nvPicPr>
          <p:cNvPr id="9" name="Gráfico 8" descr="Computador estrutura de tópicos">
            <a:extLst>
              <a:ext uri="{FF2B5EF4-FFF2-40B4-BE49-F238E27FC236}">
                <a16:creationId xmlns:a16="http://schemas.microsoft.com/office/drawing/2014/main" id="{03C7CA59-838A-581B-DDB3-5FD3375045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8152" y="3095469"/>
            <a:ext cx="914400" cy="914400"/>
          </a:xfrm>
          <a:prstGeom prst="rect">
            <a:avLst/>
          </a:prstGeom>
        </p:spPr>
      </p:pic>
      <p:cxnSp>
        <p:nvCxnSpPr>
          <p:cNvPr id="11" name="Conector reto 10">
            <a:extLst>
              <a:ext uri="{FF2B5EF4-FFF2-40B4-BE49-F238E27FC236}">
                <a16:creationId xmlns:a16="http://schemas.microsoft.com/office/drawing/2014/main" id="{E8B6082C-1AF2-8312-973E-E92BB6080E71}"/>
              </a:ext>
            </a:extLst>
          </p:cNvPr>
          <p:cNvCxnSpPr>
            <a:stCxn id="6" idx="3"/>
            <a:endCxn id="7" idx="1"/>
          </p:cNvCxnSpPr>
          <p:nvPr/>
        </p:nvCxnSpPr>
        <p:spPr>
          <a:xfrm>
            <a:off x="2058648" y="1582398"/>
            <a:ext cx="4569504" cy="8433"/>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068E0A43-3C4C-19FB-B2A0-010F4160C20B}"/>
              </a:ext>
            </a:extLst>
          </p:cNvPr>
          <p:cNvCxnSpPr>
            <a:cxnSpLocks/>
          </p:cNvCxnSpPr>
          <p:nvPr/>
        </p:nvCxnSpPr>
        <p:spPr>
          <a:xfrm>
            <a:off x="6940446" y="1837232"/>
            <a:ext cx="0" cy="1431561"/>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54452663-2238-E8FE-CFB3-B36F2CED3B72}"/>
              </a:ext>
            </a:extLst>
          </p:cNvPr>
          <p:cNvCxnSpPr>
            <a:stCxn id="9" idx="1"/>
            <a:endCxn id="8" idx="3"/>
          </p:cNvCxnSpPr>
          <p:nvPr/>
        </p:nvCxnSpPr>
        <p:spPr>
          <a:xfrm flipH="1">
            <a:off x="2058648" y="3552669"/>
            <a:ext cx="4569504" cy="8433"/>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50CE4DAC-7803-07CB-2488-267A001CF010}"/>
              </a:ext>
            </a:extLst>
          </p:cNvPr>
          <p:cNvCxnSpPr>
            <a:cxnSpLocks/>
          </p:cNvCxnSpPr>
          <p:nvPr/>
        </p:nvCxnSpPr>
        <p:spPr>
          <a:xfrm flipV="1">
            <a:off x="1451547" y="1837232"/>
            <a:ext cx="0" cy="1431561"/>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3074" name="Picture 2" descr="Check Ícone - PNG Transparent - Image PNG">
            <a:extLst>
              <a:ext uri="{FF2B5EF4-FFF2-40B4-BE49-F238E27FC236}">
                <a16:creationId xmlns:a16="http://schemas.microsoft.com/office/drawing/2014/main" id="{1B1BCD58-E7D3-E386-FD08-F7D81BC19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577" y="1395489"/>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heck Ícone - PNG Transparent - Image PNG">
            <a:extLst>
              <a:ext uri="{FF2B5EF4-FFF2-40B4-BE49-F238E27FC236}">
                <a16:creationId xmlns:a16="http://schemas.microsoft.com/office/drawing/2014/main" id="{85FEF8AC-3616-6D22-D6F4-722998951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480" y="1396658"/>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heck Ícone - PNG Transparent - Image PNG">
            <a:extLst>
              <a:ext uri="{FF2B5EF4-FFF2-40B4-BE49-F238E27FC236}">
                <a16:creationId xmlns:a16="http://schemas.microsoft.com/office/drawing/2014/main" id="{37180751-B6AB-2A50-F2D2-4DD9504BE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077" y="3367165"/>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heck Ícone - PNG Transparent - Image PNG">
            <a:extLst>
              <a:ext uri="{FF2B5EF4-FFF2-40B4-BE49-F238E27FC236}">
                <a16:creationId xmlns:a16="http://schemas.microsoft.com/office/drawing/2014/main" id="{4018080F-7812-045A-C1F5-EDC7617B0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479" y="3364823"/>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25" descr="Uma imagem contendo Padrão do plano de fundo&#10;&#10;Descrição gerada automaticamente">
            <a:extLst>
              <a:ext uri="{FF2B5EF4-FFF2-40B4-BE49-F238E27FC236}">
                <a16:creationId xmlns:a16="http://schemas.microsoft.com/office/drawing/2014/main" id="{4905A735-622F-9D64-E7B5-D06E28830B41}"/>
              </a:ext>
            </a:extLst>
          </p:cNvPr>
          <p:cNvPicPr>
            <a:picLocks noChangeAspect="1"/>
          </p:cNvPicPr>
          <p:nvPr/>
        </p:nvPicPr>
        <p:blipFill>
          <a:blip r:embed="rId5"/>
          <a:stretch>
            <a:fillRect/>
          </a:stretch>
        </p:blipFill>
        <p:spPr>
          <a:xfrm>
            <a:off x="2515849" y="1723869"/>
            <a:ext cx="3592643" cy="17238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59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539884" y="2091850"/>
            <a:ext cx="8016900" cy="2047200"/>
          </a:xfrm>
          <a:prstGeom prst="rect">
            <a:avLst/>
          </a:prstGeom>
          <a:noFill/>
          <a:ln>
            <a:noFill/>
          </a:ln>
        </p:spPr>
        <p:txBody>
          <a:bodyPr spcFirstLastPara="1" wrap="square" lIns="91425" tIns="91425" rIns="91425" bIns="91425" anchor="ctr" anchorCtr="0">
            <a:noAutofit/>
          </a:bodyPr>
          <a:lstStyle/>
          <a:p>
            <a:pPr marL="76200" lvl="1">
              <a:buSzPts val="1600"/>
            </a:pPr>
            <a:r>
              <a:rPr lang="pt-BR" sz="2400" dirty="0">
                <a:solidFill>
                  <a:srgbClr val="EA4E60"/>
                </a:solidFill>
                <a:latin typeface="Calibri" panose="020F0502020204030204" pitchFamily="34" charset="0"/>
                <a:ea typeface="Calibri"/>
                <a:cs typeface="Calibri" panose="020F0502020204030204" pitchFamily="34" charset="0"/>
              </a:rPr>
              <a:t>Não existe </a:t>
            </a:r>
            <a:r>
              <a:rPr lang="pt-BR" sz="2400" dirty="0">
                <a:solidFill>
                  <a:schemeClr val="tx1"/>
                </a:solidFill>
                <a:latin typeface="Calibri" panose="020F0502020204030204" pitchFamily="34" charset="0"/>
                <a:ea typeface="Calibri"/>
                <a:cs typeface="Calibri" panose="020F0502020204030204" pitchFamily="34" charset="0"/>
              </a:rPr>
              <a:t>um servidor ou sistema central que mantenha os dados do Blockchain. </a:t>
            </a:r>
          </a:p>
          <a:p>
            <a:pPr marL="76200" lvl="1">
              <a:buSzPts val="1600"/>
            </a:pPr>
            <a:endParaRPr lang="pt-BR" sz="2400" dirty="0">
              <a:solidFill>
                <a:schemeClr val="tx1"/>
              </a:solidFill>
              <a:latin typeface="Calibri" panose="020F0502020204030204" pitchFamily="34" charset="0"/>
              <a:ea typeface="Calibri"/>
              <a:cs typeface="Calibri" panose="020F0502020204030204" pitchFamily="34" charset="0"/>
            </a:endParaRPr>
          </a:p>
          <a:p>
            <a:pPr marL="76200" lvl="1">
              <a:buSzPts val="1600"/>
            </a:pPr>
            <a:r>
              <a:rPr lang="pt-BR" sz="2400" dirty="0">
                <a:solidFill>
                  <a:srgbClr val="EA4E60"/>
                </a:solidFill>
                <a:latin typeface="Calibri" panose="020F0502020204030204" pitchFamily="34" charset="0"/>
                <a:ea typeface="Calibri"/>
                <a:cs typeface="Calibri" panose="020F0502020204030204" pitchFamily="34" charset="0"/>
              </a:rPr>
              <a:t>Os dados são distribuídos por milhões de computadores </a:t>
            </a:r>
            <a:r>
              <a:rPr lang="pt-BR" sz="2400" dirty="0">
                <a:solidFill>
                  <a:schemeClr val="tx1"/>
                </a:solidFill>
                <a:latin typeface="Calibri" panose="020F0502020204030204" pitchFamily="34" charset="0"/>
                <a:ea typeface="Calibri"/>
                <a:cs typeface="Calibri" panose="020F0502020204030204" pitchFamily="34" charset="0"/>
              </a:rPr>
              <a:t>em todo o mundo que estão conectados ao Blockchain. </a:t>
            </a: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Dados </a:t>
            </a:r>
            <a:r>
              <a:rPr lang="en-US" sz="4000" b="1" dirty="0" err="1">
                <a:solidFill>
                  <a:srgbClr val="EA4E60"/>
                </a:solidFill>
                <a:latin typeface="Century Gothic"/>
                <a:ea typeface="Century Gothic"/>
                <a:cs typeface="Century Gothic"/>
                <a:sym typeface="Century Gothic"/>
              </a:rPr>
              <a:t>Distribuídos</a:t>
            </a:r>
            <a:r>
              <a:rPr lang="en-US" sz="4000" b="1" dirty="0">
                <a:solidFill>
                  <a:srgbClr val="EA4E60"/>
                </a:solidFill>
                <a:latin typeface="Century Gothic"/>
                <a:ea typeface="Century Gothic"/>
                <a:cs typeface="Century Gothic"/>
                <a:sym typeface="Century Gothic"/>
              </a:rPr>
              <a:t>  </a:t>
            </a:r>
            <a:endParaRPr sz="4000" b="0" i="0" u="none" strike="noStrike" cap="none" dirty="0">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spTree>
    <p:extLst>
      <p:ext uri="{BB962C8B-B14F-4D97-AF65-F5344CB8AC3E}">
        <p14:creationId xmlns:p14="http://schemas.microsoft.com/office/powerpoint/2010/main" val="4163809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711955" y="1120637"/>
            <a:ext cx="7772400" cy="2819400"/>
          </a:xfrm>
        </p:spPr>
        <p:txBody>
          <a:bodyPr>
            <a:normAutofit fontScale="90000"/>
          </a:bodyPr>
          <a:lstStyle/>
          <a:p>
            <a:r>
              <a:rPr lang="pt-BR" sz="2700" dirty="0">
                <a:solidFill>
                  <a:schemeClr val="bg1"/>
                </a:solidFill>
                <a:latin typeface="Calibri" panose="020F0502020204030204" pitchFamily="34" charset="0"/>
                <a:cs typeface="Calibri" panose="020F0502020204030204" pitchFamily="34" charset="0"/>
              </a:rPr>
              <a:t>E esse é o problema dos generais bizantinos e </a:t>
            </a:r>
            <a:r>
              <a:rPr lang="pt-BR" sz="2700" dirty="0" err="1">
                <a:solidFill>
                  <a:schemeClr val="bg1"/>
                </a:solidFill>
                <a:latin typeface="Calibri" panose="020F0502020204030204" pitchFamily="34" charset="0"/>
                <a:cs typeface="Calibri" panose="020F0502020204030204" pitchFamily="34" charset="0"/>
              </a:rPr>
              <a:t>Satoshi</a:t>
            </a:r>
            <a:r>
              <a:rPr lang="pt-BR" sz="2700" dirty="0">
                <a:solidFill>
                  <a:schemeClr val="bg1"/>
                </a:solidFill>
                <a:latin typeface="Calibri" panose="020F0502020204030204" pitchFamily="34" charset="0"/>
                <a:cs typeface="Calibri" panose="020F0502020204030204" pitchFamily="34" charset="0"/>
              </a:rPr>
              <a:t> </a:t>
            </a:r>
            <a:r>
              <a:rPr lang="pt-BR" sz="2700" dirty="0" err="1">
                <a:solidFill>
                  <a:schemeClr val="bg1"/>
                </a:solidFill>
                <a:latin typeface="Calibri" panose="020F0502020204030204" pitchFamily="34" charset="0"/>
                <a:cs typeface="Calibri" panose="020F0502020204030204" pitchFamily="34" charset="0"/>
              </a:rPr>
              <a:t>Nakamoto</a:t>
            </a:r>
            <a:r>
              <a:rPr lang="pt-BR" sz="2700" dirty="0">
                <a:solidFill>
                  <a:schemeClr val="bg1"/>
                </a:solidFill>
                <a:latin typeface="Calibri" panose="020F0502020204030204" pitchFamily="34" charset="0"/>
                <a:cs typeface="Calibri" panose="020F0502020204030204" pitchFamily="34" charset="0"/>
              </a:rPr>
              <a:t> conseguiu resolver isso.</a:t>
            </a:r>
            <a:br>
              <a:rPr lang="pt-BR" sz="2700" dirty="0">
                <a:solidFill>
                  <a:schemeClr val="bg1"/>
                </a:solidFill>
                <a:latin typeface="Calibri" panose="020F0502020204030204" pitchFamily="34" charset="0"/>
                <a:cs typeface="Calibri" panose="020F0502020204030204" pitchFamily="34" charset="0"/>
              </a:rPr>
            </a:br>
            <a:br>
              <a:rPr lang="pt-BR" sz="2700" dirty="0">
                <a:solidFill>
                  <a:schemeClr val="bg1"/>
                </a:solidFill>
                <a:latin typeface="Calibri" panose="020F0502020204030204" pitchFamily="34" charset="0"/>
                <a:cs typeface="Calibri" panose="020F0502020204030204" pitchFamily="34" charset="0"/>
              </a:rPr>
            </a:br>
            <a:r>
              <a:rPr lang="pt-BR" sz="2700" dirty="0">
                <a:solidFill>
                  <a:schemeClr val="bg1"/>
                </a:solidFill>
                <a:latin typeface="Calibri" panose="020F0502020204030204" pitchFamily="34" charset="0"/>
                <a:cs typeface="Calibri" panose="020F0502020204030204" pitchFamily="34" charset="0"/>
              </a:rPr>
              <a:t>É um excelente exemplo de como o algoritmo de consenso de prova de trabalho (POW) do Bitcoin funciona, e entendê-lo geralmente eleva sua compreensão de outros algoritmos de consenso.</a:t>
            </a:r>
            <a:br>
              <a:rPr lang="pt-BR" sz="4000" b="1" dirty="0">
                <a:solidFill>
                  <a:schemeClr val="bg1"/>
                </a:solidFill>
              </a:rPr>
            </a:br>
            <a:endParaRPr lang="pt-BR" sz="2800" dirty="0">
              <a:solidFill>
                <a:srgbClr val="F00659"/>
              </a:solidFill>
            </a:endParaRPr>
          </a:p>
        </p:txBody>
      </p:sp>
    </p:spTree>
    <p:extLst>
      <p:ext uri="{BB962C8B-B14F-4D97-AF65-F5344CB8AC3E}">
        <p14:creationId xmlns:p14="http://schemas.microsoft.com/office/powerpoint/2010/main" val="406833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516174" y="135867"/>
            <a:ext cx="8320528" cy="4951313"/>
          </a:xfrm>
        </p:spPr>
        <p:txBody>
          <a:bodyPr>
            <a:noAutofit/>
          </a:bodyPr>
          <a:lstStyle/>
          <a:p>
            <a:pPr algn="l"/>
            <a:r>
              <a:rPr lang="pt-BR" sz="1800" dirty="0">
                <a:solidFill>
                  <a:schemeClr val="bg1"/>
                </a:solidFill>
                <a:latin typeface="Calibri" panose="020F0502020204030204" pitchFamily="34" charset="0"/>
                <a:cs typeface="Calibri" panose="020F0502020204030204" pitchFamily="34" charset="0"/>
              </a:rPr>
              <a:t>: </a:t>
            </a:r>
            <a:br>
              <a:rPr lang="pt-BR" sz="1800" dirty="0">
                <a:solidFill>
                  <a:schemeClr val="bg1"/>
                </a:solidFill>
                <a:latin typeface="Calibri" panose="020F0502020204030204" pitchFamily="34" charset="0"/>
                <a:cs typeface="Calibri" panose="020F0502020204030204" pitchFamily="34" charset="0"/>
              </a:rPr>
            </a:br>
            <a:br>
              <a:rPr lang="pt-BR" sz="1800" dirty="0">
                <a:solidFill>
                  <a:schemeClr val="tx1"/>
                </a:solidFill>
                <a:latin typeface="Calibri" panose="020F0502020204030204" pitchFamily="34" charset="0"/>
                <a:cs typeface="Calibri" panose="020F0502020204030204" pitchFamily="34" charset="0"/>
              </a:rPr>
            </a:br>
            <a:br>
              <a:rPr lang="pt-BR" sz="1800" b="1" dirty="0">
                <a:solidFill>
                  <a:schemeClr val="tx1"/>
                </a:solidFill>
                <a:latin typeface="Calibri" panose="020F0502020204030204" pitchFamily="34" charset="0"/>
                <a:cs typeface="Calibri" panose="020F0502020204030204" pitchFamily="34" charset="0"/>
              </a:rPr>
            </a:br>
            <a:endParaRPr lang="pt-BR" sz="1800" dirty="0">
              <a:solidFill>
                <a:schemeClr val="tx1"/>
              </a:solidFill>
              <a:latin typeface="Calibri" panose="020F0502020204030204" pitchFamily="34" charset="0"/>
              <a:cs typeface="Calibri" panose="020F0502020204030204" pitchFamily="34" charset="0"/>
            </a:endParaRPr>
          </a:p>
        </p:txBody>
      </p:sp>
      <p:sp>
        <p:nvSpPr>
          <p:cNvPr id="3" name="CaixaDeTexto 2">
            <a:extLst>
              <a:ext uri="{FF2B5EF4-FFF2-40B4-BE49-F238E27FC236}">
                <a16:creationId xmlns:a16="http://schemas.microsoft.com/office/drawing/2014/main" id="{23A28E3C-0F7A-D65E-DB4C-70069D6A4EC9}"/>
              </a:ext>
            </a:extLst>
          </p:cNvPr>
          <p:cNvSpPr txBox="1"/>
          <p:nvPr/>
        </p:nvSpPr>
        <p:spPr>
          <a:xfrm>
            <a:off x="516174" y="213371"/>
            <a:ext cx="7436108" cy="1323439"/>
          </a:xfrm>
          <a:prstGeom prst="rect">
            <a:avLst/>
          </a:prstGeom>
          <a:noFill/>
        </p:spPr>
        <p:txBody>
          <a:bodyPr wrap="square">
            <a:spAutoFit/>
          </a:bodyPr>
          <a:lstStyle/>
          <a:p>
            <a:r>
              <a:rPr lang="pt-BR" sz="4000" dirty="0">
                <a:solidFill>
                  <a:srgbClr val="EA4E60"/>
                </a:solidFill>
                <a:latin typeface="Calibri" panose="020F0502020204030204" pitchFamily="34" charset="0"/>
                <a:cs typeface="Calibri" panose="020F0502020204030204" pitchFamily="34" charset="0"/>
              </a:rPr>
              <a:t>O consenso é necessário em vários níveis do Bitcoin</a:t>
            </a:r>
            <a:endParaRPr lang="pt-BR" sz="4000" dirty="0"/>
          </a:p>
        </p:txBody>
      </p:sp>
      <p:sp>
        <p:nvSpPr>
          <p:cNvPr id="6" name="CaixaDeTexto 5">
            <a:extLst>
              <a:ext uri="{FF2B5EF4-FFF2-40B4-BE49-F238E27FC236}">
                <a16:creationId xmlns:a16="http://schemas.microsoft.com/office/drawing/2014/main" id="{AD47F67E-9E7B-175A-E628-FF39EAB56BA4}"/>
              </a:ext>
            </a:extLst>
          </p:cNvPr>
          <p:cNvSpPr txBox="1"/>
          <p:nvPr/>
        </p:nvSpPr>
        <p:spPr>
          <a:xfrm>
            <a:off x="516174" y="1778529"/>
            <a:ext cx="8522895" cy="3046988"/>
          </a:xfrm>
          <a:prstGeom prst="rect">
            <a:avLst/>
          </a:prstGeom>
          <a:noFill/>
        </p:spPr>
        <p:txBody>
          <a:bodyPr wrap="square">
            <a:spAutoFit/>
          </a:bodyPr>
          <a:lstStyle/>
          <a:p>
            <a:r>
              <a:rPr lang="pt-BR" sz="1600" dirty="0">
                <a:solidFill>
                  <a:schemeClr val="tx1"/>
                </a:solidFill>
                <a:latin typeface="Calibri" panose="020F0502020204030204" pitchFamily="34" charset="0"/>
                <a:cs typeface="Calibri" panose="020F0502020204030204" pitchFamily="34" charset="0"/>
              </a:rPr>
              <a:t>Como por exemplo a </a:t>
            </a:r>
            <a:r>
              <a:rPr lang="pt-BR" sz="1600" dirty="0">
                <a:solidFill>
                  <a:srgbClr val="EA4E60"/>
                </a:solidFill>
                <a:latin typeface="Calibri" panose="020F0502020204030204" pitchFamily="34" charset="0"/>
                <a:cs typeface="Calibri" panose="020F0502020204030204" pitchFamily="34" charset="0"/>
              </a:rPr>
              <a:t>manutenção do código-fonte</a:t>
            </a:r>
            <a:r>
              <a:rPr lang="pt-BR" sz="1600" dirty="0">
                <a:solidFill>
                  <a:schemeClr val="tx1"/>
                </a:solidFill>
                <a:latin typeface="Calibri" panose="020F0502020204030204" pitchFamily="34" charset="0"/>
                <a:cs typeface="Calibri" panose="020F0502020204030204" pitchFamily="34" charset="0"/>
              </a:rPr>
              <a:t> do Bitcoin e deve ser mantido entre todos os nós que armazenam e validam o blockchain.  No </a:t>
            </a:r>
            <a:r>
              <a:rPr lang="pt-BR" sz="1600" dirty="0">
                <a:solidFill>
                  <a:srgbClr val="EA4E60"/>
                </a:solidFill>
                <a:latin typeface="Calibri" panose="020F0502020204030204" pitchFamily="34" charset="0"/>
                <a:cs typeface="Calibri" panose="020F0502020204030204" pitchFamily="34" charset="0"/>
              </a:rPr>
              <a:t>nível do código-fonte</a:t>
            </a:r>
            <a:r>
              <a:rPr lang="pt-BR" sz="1600" dirty="0">
                <a:solidFill>
                  <a:schemeClr val="tx1"/>
                </a:solidFill>
                <a:latin typeface="Calibri" panose="020F0502020204030204" pitchFamily="34" charset="0"/>
                <a:cs typeface="Calibri" panose="020F0502020204030204" pitchFamily="34" charset="0"/>
              </a:rPr>
              <a:t>, o consenso é alcançado ao permitir que qualquer pessoa proponha, revise e comente as mudanças. </a:t>
            </a:r>
            <a:br>
              <a:rPr lang="pt-BR" sz="1600" dirty="0">
                <a:solidFill>
                  <a:schemeClr val="tx1"/>
                </a:solidFill>
                <a:latin typeface="Calibri" panose="020F0502020204030204" pitchFamily="34" charset="0"/>
                <a:cs typeface="Calibri" panose="020F0502020204030204" pitchFamily="34" charset="0"/>
              </a:rPr>
            </a:br>
            <a:br>
              <a:rPr lang="pt-BR" sz="1600" dirty="0">
                <a:solidFill>
                  <a:schemeClr val="tx1"/>
                </a:solidFill>
                <a:latin typeface="Calibri" panose="020F0502020204030204" pitchFamily="34" charset="0"/>
                <a:cs typeface="Calibri" panose="020F0502020204030204" pitchFamily="34" charset="0"/>
              </a:rPr>
            </a:br>
            <a:r>
              <a:rPr lang="pt-BR" sz="1600" dirty="0">
                <a:solidFill>
                  <a:schemeClr val="tx1"/>
                </a:solidFill>
                <a:latin typeface="Calibri" panose="020F0502020204030204" pitchFamily="34" charset="0"/>
                <a:cs typeface="Calibri" panose="020F0502020204030204" pitchFamily="34" charset="0"/>
              </a:rPr>
              <a:t>Esse processo geralmente é mais lento do que os projetos centralizados porque a discussão e a revisão são aplicadas intensivamente a qualquer mudança antes de sua implementação. </a:t>
            </a:r>
            <a:br>
              <a:rPr lang="pt-BR" sz="1600" dirty="0">
                <a:solidFill>
                  <a:schemeClr val="tx1"/>
                </a:solidFill>
                <a:latin typeface="Calibri" panose="020F0502020204030204" pitchFamily="34" charset="0"/>
                <a:cs typeface="Calibri" panose="020F0502020204030204" pitchFamily="34" charset="0"/>
              </a:rPr>
            </a:br>
            <a:br>
              <a:rPr lang="pt-BR" sz="1600" dirty="0">
                <a:solidFill>
                  <a:schemeClr val="tx1"/>
                </a:solidFill>
                <a:latin typeface="Calibri" panose="020F0502020204030204" pitchFamily="34" charset="0"/>
                <a:cs typeface="Calibri" panose="020F0502020204030204" pitchFamily="34" charset="0"/>
              </a:rPr>
            </a:br>
            <a:r>
              <a:rPr lang="pt-BR" sz="1600" dirty="0">
                <a:solidFill>
                  <a:schemeClr val="tx1"/>
                </a:solidFill>
                <a:latin typeface="Calibri" panose="020F0502020204030204" pitchFamily="34" charset="0"/>
                <a:cs typeface="Calibri" panose="020F0502020204030204" pitchFamily="34" charset="0"/>
              </a:rPr>
              <a:t>No entanto, esse processo garante que nenhum interesse especial seja atendido em detrimento de outros, e nenhuma parte privada é capaz de ditar o futuro do Bitcoin para seu próprio ganho.</a:t>
            </a:r>
            <a:br>
              <a:rPr lang="pt-BR" sz="1600" dirty="0">
                <a:solidFill>
                  <a:schemeClr val="tx1"/>
                </a:solidFill>
                <a:latin typeface="Calibri" panose="020F0502020204030204" pitchFamily="34" charset="0"/>
                <a:cs typeface="Calibri" panose="020F0502020204030204" pitchFamily="34" charset="0"/>
              </a:rPr>
            </a:br>
            <a:br>
              <a:rPr lang="pt-BR" sz="1600" dirty="0">
                <a:solidFill>
                  <a:schemeClr val="tx1"/>
                </a:solidFill>
                <a:latin typeface="Calibri" panose="020F0502020204030204" pitchFamily="34" charset="0"/>
                <a:cs typeface="Calibri" panose="020F0502020204030204" pitchFamily="34" charset="0"/>
              </a:rPr>
            </a:br>
            <a:r>
              <a:rPr lang="pt-BR" sz="1600" dirty="0">
                <a:solidFill>
                  <a:schemeClr val="tx1"/>
                </a:solidFill>
                <a:latin typeface="Calibri" panose="020F0502020204030204" pitchFamily="34" charset="0"/>
                <a:cs typeface="Calibri" panose="020F0502020204030204" pitchFamily="34" charset="0"/>
              </a:rPr>
              <a:t>No </a:t>
            </a:r>
            <a:r>
              <a:rPr lang="pt-BR" sz="1600" dirty="0">
                <a:solidFill>
                  <a:srgbClr val="EA4E60"/>
                </a:solidFill>
                <a:latin typeface="Calibri" panose="020F0502020204030204" pitchFamily="34" charset="0"/>
                <a:cs typeface="Calibri" panose="020F0502020204030204" pitchFamily="34" charset="0"/>
              </a:rPr>
              <a:t>nível do blockchain</a:t>
            </a:r>
            <a:r>
              <a:rPr lang="pt-BR" sz="1600" dirty="0">
                <a:solidFill>
                  <a:schemeClr val="tx1"/>
                </a:solidFill>
                <a:latin typeface="Calibri" panose="020F0502020204030204" pitchFamily="34" charset="0"/>
                <a:cs typeface="Calibri" panose="020F0502020204030204" pitchFamily="34" charset="0"/>
              </a:rPr>
              <a:t>, o consenso deve ser mantido por todos os nós que executam código compatível.</a:t>
            </a:r>
            <a:endParaRPr lang="pt-BR" sz="1600" dirty="0"/>
          </a:p>
        </p:txBody>
      </p:sp>
    </p:spTree>
    <p:extLst>
      <p:ext uri="{BB962C8B-B14F-4D97-AF65-F5344CB8AC3E}">
        <p14:creationId xmlns:p14="http://schemas.microsoft.com/office/powerpoint/2010/main" val="29454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82</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5780631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entury Gothic"/>
                <a:ea typeface="Century Gothic"/>
                <a:cs typeface="Century Gothic"/>
                <a:sym typeface="Century Gothic"/>
              </a:rPr>
              <a:t>PoW</a:t>
            </a:r>
            <a:r>
              <a:rPr lang="en-US" sz="4000" b="1" dirty="0">
                <a:solidFill>
                  <a:srgbClr val="EA4E60"/>
                </a:solidFill>
                <a:latin typeface="Century Gothic"/>
                <a:ea typeface="Century Gothic"/>
                <a:cs typeface="Century Gothic"/>
                <a:sym typeface="Century Gothic"/>
              </a:rPr>
              <a:t> (Proof of Work)</a:t>
            </a:r>
            <a:br>
              <a:rPr lang="en-US" sz="4000" b="1" i="0" u="none" strike="noStrike" cap="none" dirty="0">
                <a:solidFill>
                  <a:srgbClr val="EA4E60"/>
                </a:solidFill>
                <a:latin typeface="Century Gothic"/>
                <a:ea typeface="Century Gothic"/>
                <a:cs typeface="Century Gothic"/>
                <a:sym typeface="Century Gothic"/>
              </a:rPr>
            </a:br>
            <a:r>
              <a:rPr lang="en-US" sz="4000" b="1" i="0" u="none" strike="noStrike" cap="none" dirty="0">
                <a:solidFill>
                  <a:srgbClr val="EA4E60"/>
                </a:solidFill>
                <a:latin typeface="Century Gothic"/>
                <a:ea typeface="Century Gothic"/>
                <a:cs typeface="Century Gothic"/>
                <a:sym typeface="Century Gothic"/>
              </a:rPr>
              <a:t>PROVA DE TRABALHO</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25876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err="1">
                <a:solidFill>
                  <a:srgbClr val="EA4E60"/>
                </a:solidFill>
                <a:latin typeface="Calibri" panose="020F0502020204030204" pitchFamily="34" charset="0"/>
                <a:cs typeface="Calibri" panose="020F0502020204030204" pitchFamily="34" charset="0"/>
              </a:rPr>
              <a:t>PoW</a:t>
            </a:r>
            <a:r>
              <a:rPr lang="pt-BR" sz="4000" dirty="0">
                <a:solidFill>
                  <a:srgbClr val="EA4E60"/>
                </a:solidFill>
                <a:latin typeface="Calibri" panose="020F0502020204030204" pitchFamily="34" charset="0"/>
                <a:cs typeface="Calibri" panose="020F0502020204030204" pitchFamily="34" charset="0"/>
              </a:rPr>
              <a:t> – </a:t>
            </a:r>
            <a:r>
              <a:rPr lang="pt-BR" sz="4000" dirty="0" err="1">
                <a:solidFill>
                  <a:srgbClr val="EA4E60"/>
                </a:solidFill>
                <a:latin typeface="Calibri" panose="020F0502020204030204" pitchFamily="34" charset="0"/>
                <a:cs typeface="Calibri" panose="020F0502020204030204" pitchFamily="34" charset="0"/>
              </a:rPr>
              <a:t>Proof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Work</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34623" y="1021246"/>
            <a:ext cx="8389456" cy="4108817"/>
          </a:xfrm>
          <a:prstGeom prst="rect">
            <a:avLst/>
          </a:prstGeom>
          <a:noFill/>
        </p:spPr>
        <p:txBody>
          <a:bodyPr wrap="square" rtlCol="0">
            <a:spAutoFit/>
          </a:bodyPr>
          <a:lstStyle/>
          <a:p>
            <a:r>
              <a:rPr lang="pt-BR" sz="2400" dirty="0">
                <a:solidFill>
                  <a:srgbClr val="EA4E60"/>
                </a:solidFill>
                <a:latin typeface="Calibri" panose="020F0502020204030204" pitchFamily="34" charset="0"/>
                <a:cs typeface="Calibri" panose="020F0502020204030204" pitchFamily="34" charset="0"/>
              </a:rPr>
              <a:t>A prova de trabalho:</a:t>
            </a:r>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É um método para afirmar a validade dos dados.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Força os mineradores a gastar grandes quantidades de energia e dinheiro na produção de blocos, incentivando-os a permanecerem honestos, protegendo assim a rede.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É uma das únicas maneiras pelas quais uma rede descentralizada pode concordar com uma única fonte de verdade.</a:t>
            </a:r>
          </a:p>
          <a:p>
            <a:endParaRPr lang="pt-BR" sz="2100" dirty="0">
              <a:solidFill>
                <a:schemeClr val="bg1"/>
              </a:solidFill>
            </a:endParaRPr>
          </a:p>
        </p:txBody>
      </p:sp>
    </p:spTree>
    <p:extLst>
      <p:ext uri="{BB962C8B-B14F-4D97-AF65-F5344CB8AC3E}">
        <p14:creationId xmlns:p14="http://schemas.microsoft.com/office/powerpoint/2010/main" val="22252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609601" y="2177008"/>
            <a:ext cx="8654320" cy="2819400"/>
          </a:xfrm>
        </p:spPr>
        <p:txBody>
          <a:bodyPr>
            <a:noAutofit/>
          </a:bodyPr>
          <a:lstStyle/>
          <a:p>
            <a:pPr algn="l"/>
            <a:r>
              <a:rPr lang="pt-BR" sz="2400" dirty="0">
                <a:solidFill>
                  <a:schemeClr val="tx1"/>
                </a:solidFill>
                <a:latin typeface="Calibri" panose="020F0502020204030204" pitchFamily="34" charset="0"/>
                <a:cs typeface="Calibri" panose="020F0502020204030204" pitchFamily="34" charset="0"/>
              </a:rPr>
              <a:t>O Bitcoin </a:t>
            </a:r>
            <a:r>
              <a:rPr lang="pt-BR" sz="2400" dirty="0">
                <a:solidFill>
                  <a:srgbClr val="EA4E60"/>
                </a:solidFill>
                <a:latin typeface="Calibri" panose="020F0502020204030204" pitchFamily="34" charset="0"/>
                <a:cs typeface="Calibri" panose="020F0502020204030204" pitchFamily="34" charset="0"/>
              </a:rPr>
              <a:t>conseguiu resolver o problema dos generais bizantinos </a:t>
            </a:r>
            <a:r>
              <a:rPr lang="pt-BR" sz="2400" dirty="0">
                <a:solidFill>
                  <a:schemeClr val="tx1"/>
                </a:solidFill>
                <a:latin typeface="Calibri" panose="020F0502020204030204" pitchFamily="34" charset="0"/>
                <a:cs typeface="Calibri" panose="020F0502020204030204" pitchFamily="34" charset="0"/>
              </a:rPr>
              <a:t>usando um mecanismo </a:t>
            </a:r>
            <a:r>
              <a:rPr lang="pt-BR" sz="2400" dirty="0">
                <a:solidFill>
                  <a:srgbClr val="EA4E60"/>
                </a:solidFill>
                <a:latin typeface="Calibri" panose="020F0502020204030204" pitchFamily="34" charset="0"/>
                <a:cs typeface="Calibri" panose="020F0502020204030204" pitchFamily="34" charset="0"/>
              </a:rPr>
              <a:t>de prova de trabalho </a:t>
            </a:r>
            <a:r>
              <a:rPr lang="pt-BR" sz="2400" dirty="0">
                <a:solidFill>
                  <a:schemeClr val="tx1"/>
                </a:solidFill>
                <a:latin typeface="Calibri" panose="020F0502020204030204" pitchFamily="34" charset="0"/>
                <a:cs typeface="Calibri" panose="020F0502020204030204" pitchFamily="34" charset="0"/>
              </a:rPr>
              <a:t>para estabelecer um conjunto de regras claro e objetivo para o blockchain. </a:t>
            </a:r>
            <a:br>
              <a:rPr lang="pt-BR" sz="2400" dirty="0">
                <a:solidFill>
                  <a:schemeClr val="tx1"/>
                </a:solidFill>
                <a:latin typeface="Calibri" panose="020F0502020204030204" pitchFamily="34" charset="0"/>
                <a:cs typeface="Calibri" panose="020F0502020204030204" pitchFamily="34" charset="0"/>
              </a:rPr>
            </a:br>
            <a:br>
              <a:rPr lang="pt-BR" sz="2400" dirty="0">
                <a:solidFill>
                  <a:schemeClr val="bg1"/>
                </a:solidFill>
                <a:latin typeface="Calibri" panose="020F0502020204030204" pitchFamily="34" charset="0"/>
                <a:cs typeface="Calibri" panose="020F0502020204030204" pitchFamily="34" charset="0"/>
              </a:rPr>
            </a:br>
            <a:r>
              <a:rPr lang="pt-BR" sz="2400" dirty="0">
                <a:solidFill>
                  <a:schemeClr val="tx1"/>
                </a:solidFill>
                <a:latin typeface="Calibri" panose="020F0502020204030204" pitchFamily="34" charset="0"/>
                <a:cs typeface="Calibri" panose="020F0502020204030204" pitchFamily="34" charset="0"/>
              </a:rPr>
              <a:t>Para adicionar informações, </a:t>
            </a:r>
            <a:r>
              <a:rPr lang="pt-BR" sz="2400" dirty="0">
                <a:solidFill>
                  <a:srgbClr val="EA4E60"/>
                </a:solidFill>
                <a:latin typeface="Calibri" panose="020F0502020204030204" pitchFamily="34" charset="0"/>
                <a:cs typeface="Calibri" panose="020F0502020204030204" pitchFamily="34" charset="0"/>
              </a:rPr>
              <a:t>chamadas de blocos</a:t>
            </a:r>
            <a:r>
              <a:rPr lang="pt-BR" sz="2400" dirty="0">
                <a:solidFill>
                  <a:schemeClr val="tx1"/>
                </a:solidFill>
                <a:latin typeface="Calibri" panose="020F0502020204030204" pitchFamily="34" charset="0"/>
                <a:cs typeface="Calibri" panose="020F0502020204030204" pitchFamily="34" charset="0"/>
              </a:rPr>
              <a:t>, ao blockchain, </a:t>
            </a:r>
            <a:r>
              <a:rPr lang="pt-BR" sz="2400" dirty="0">
                <a:solidFill>
                  <a:srgbClr val="EA4E60"/>
                </a:solidFill>
                <a:latin typeface="Calibri" panose="020F0502020204030204" pitchFamily="34" charset="0"/>
                <a:cs typeface="Calibri" panose="020F0502020204030204" pitchFamily="34" charset="0"/>
              </a:rPr>
              <a:t>um membro da rede deve publicar uma prova de que investiu um trabalho considerável na criação do bloco. </a:t>
            </a:r>
            <a:r>
              <a:rPr lang="pt-BR" sz="2400" dirty="0">
                <a:solidFill>
                  <a:schemeClr val="tx1"/>
                </a:solidFill>
                <a:latin typeface="Calibri" panose="020F0502020204030204" pitchFamily="34" charset="0"/>
                <a:cs typeface="Calibri" panose="020F0502020204030204" pitchFamily="34" charset="0"/>
              </a:rPr>
              <a:t>Este trabalho impõe grandes custos ao criador e, portanto, os incentiva a publicar informações honestas.</a:t>
            </a:r>
          </a:p>
        </p:txBody>
      </p:sp>
      <p:sp>
        <p:nvSpPr>
          <p:cNvPr id="5" name="TextBox 6">
            <a:extLst>
              <a:ext uri="{FF2B5EF4-FFF2-40B4-BE49-F238E27FC236}">
                <a16:creationId xmlns:a16="http://schemas.microsoft.com/office/drawing/2014/main" id="{F0674B78-32D5-4A04-B742-A066517046CC}"/>
              </a:ext>
            </a:extLst>
          </p:cNvPr>
          <p:cNvSpPr txBox="1"/>
          <p:nvPr/>
        </p:nvSpPr>
        <p:spPr>
          <a:xfrm>
            <a:off x="609601" y="147092"/>
            <a:ext cx="7410137" cy="1323439"/>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A prova de trabalho resolve o problema dos generais bizantinos</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241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482877" y="662624"/>
            <a:ext cx="8406290" cy="3818252"/>
          </a:xfrm>
        </p:spPr>
        <p:txBody>
          <a:bodyPr>
            <a:normAutofit fontScale="90000"/>
          </a:bodyPr>
          <a:lstStyle/>
          <a:p>
            <a:pPr algn="l"/>
            <a:r>
              <a:rPr lang="pt-BR" sz="2700" dirty="0">
                <a:solidFill>
                  <a:schemeClr val="tx1"/>
                </a:solidFill>
                <a:latin typeface="Calibri" panose="020F0502020204030204" pitchFamily="34" charset="0"/>
                <a:cs typeface="Calibri" panose="020F0502020204030204" pitchFamily="34" charset="0"/>
              </a:rPr>
              <a:t>O conjunto de regras que governa quais transações </a:t>
            </a:r>
            <a:r>
              <a:rPr lang="pt-BR" sz="2700" dirty="0">
                <a:solidFill>
                  <a:srgbClr val="EA4E60"/>
                </a:solidFill>
                <a:latin typeface="Calibri" panose="020F0502020204030204" pitchFamily="34" charset="0"/>
                <a:cs typeface="Calibri" panose="020F0502020204030204" pitchFamily="34" charset="0"/>
              </a:rPr>
              <a:t>são válidas e quais são inválidas também é objetivo</a:t>
            </a:r>
            <a:r>
              <a:rPr lang="pt-BR" sz="2700" dirty="0">
                <a:solidFill>
                  <a:schemeClr val="tx1"/>
                </a:solidFill>
                <a:latin typeface="Calibri" panose="020F0502020204030204" pitchFamily="34" charset="0"/>
                <a:cs typeface="Calibri" panose="020F0502020204030204" pitchFamily="34" charset="0"/>
              </a:rPr>
              <a:t>, assim como o sistema para determinar quem pode gerar novos bitcoins. </a:t>
            </a:r>
            <a:br>
              <a:rPr lang="pt-BR" sz="2700" dirty="0">
                <a:solidFill>
                  <a:schemeClr val="tx1"/>
                </a:solidFill>
                <a:latin typeface="Calibri" panose="020F0502020204030204" pitchFamily="34" charset="0"/>
                <a:cs typeface="Calibri" panose="020F0502020204030204" pitchFamily="34" charset="0"/>
              </a:rPr>
            </a:br>
            <a:br>
              <a:rPr lang="pt-BR" sz="2700" dirty="0">
                <a:solidFill>
                  <a:schemeClr val="tx1"/>
                </a:solidFill>
                <a:latin typeface="Calibri" panose="020F0502020204030204" pitchFamily="34" charset="0"/>
                <a:cs typeface="Calibri" panose="020F0502020204030204" pitchFamily="34" charset="0"/>
              </a:rPr>
            </a:br>
            <a:r>
              <a:rPr lang="pt-BR" sz="2700" dirty="0">
                <a:solidFill>
                  <a:schemeClr val="tx1"/>
                </a:solidFill>
                <a:latin typeface="Calibri" panose="020F0502020204030204" pitchFamily="34" charset="0"/>
                <a:cs typeface="Calibri" panose="020F0502020204030204" pitchFamily="34" charset="0"/>
              </a:rPr>
              <a:t>Além disso, </a:t>
            </a:r>
            <a:r>
              <a:rPr lang="pt-BR" sz="2700" dirty="0">
                <a:solidFill>
                  <a:srgbClr val="EA4E60"/>
                </a:solidFill>
                <a:latin typeface="Calibri" panose="020F0502020204030204" pitchFamily="34" charset="0"/>
                <a:cs typeface="Calibri" panose="020F0502020204030204" pitchFamily="34" charset="0"/>
              </a:rPr>
              <a:t>uma vez que um bloco foi adicionado</a:t>
            </a:r>
            <a:r>
              <a:rPr lang="pt-BR" sz="2700" dirty="0">
                <a:solidFill>
                  <a:srgbClr val="F94898"/>
                </a:solidFill>
                <a:latin typeface="Calibri" panose="020F0502020204030204" pitchFamily="34" charset="0"/>
                <a:cs typeface="Calibri" panose="020F0502020204030204" pitchFamily="34" charset="0"/>
              </a:rPr>
              <a:t> </a:t>
            </a:r>
            <a:r>
              <a:rPr lang="pt-BR" sz="2700" dirty="0">
                <a:solidFill>
                  <a:schemeClr val="tx1"/>
                </a:solidFill>
                <a:latin typeface="Calibri" panose="020F0502020204030204" pitchFamily="34" charset="0"/>
                <a:cs typeface="Calibri" panose="020F0502020204030204" pitchFamily="34" charset="0"/>
              </a:rPr>
              <a:t>ao blockchain, é </a:t>
            </a:r>
            <a:r>
              <a:rPr lang="pt-BR" sz="2700" dirty="0">
                <a:solidFill>
                  <a:srgbClr val="EA4E60"/>
                </a:solidFill>
                <a:latin typeface="Calibri" panose="020F0502020204030204" pitchFamily="34" charset="0"/>
                <a:cs typeface="Calibri" panose="020F0502020204030204" pitchFamily="34" charset="0"/>
              </a:rPr>
              <a:t>extremamente</a:t>
            </a:r>
            <a:r>
              <a:rPr lang="pt-BR" sz="2700" dirty="0">
                <a:solidFill>
                  <a:srgbClr val="F94898"/>
                </a:solidFill>
                <a:latin typeface="Calibri" panose="020F0502020204030204" pitchFamily="34" charset="0"/>
                <a:cs typeface="Calibri" panose="020F0502020204030204" pitchFamily="34" charset="0"/>
              </a:rPr>
              <a:t> </a:t>
            </a:r>
            <a:r>
              <a:rPr lang="pt-BR" sz="2700" dirty="0">
                <a:solidFill>
                  <a:srgbClr val="EA4E60"/>
                </a:solidFill>
                <a:latin typeface="Calibri" panose="020F0502020204030204" pitchFamily="34" charset="0"/>
                <a:cs typeface="Calibri" panose="020F0502020204030204" pitchFamily="34" charset="0"/>
              </a:rPr>
              <a:t>difícil ou impossível</a:t>
            </a:r>
            <a:r>
              <a:rPr lang="pt-BR" sz="2700" dirty="0">
                <a:solidFill>
                  <a:schemeClr val="tx1"/>
                </a:solidFill>
                <a:latin typeface="Calibri" panose="020F0502020204030204" pitchFamily="34" charset="0"/>
                <a:cs typeface="Calibri" panose="020F0502020204030204" pitchFamily="34" charset="0"/>
              </a:rPr>
              <a:t> removê-lo, tornando o passado do Bitcoin </a:t>
            </a:r>
            <a:r>
              <a:rPr lang="pt-BR" sz="2700" dirty="0">
                <a:solidFill>
                  <a:srgbClr val="EA4E60"/>
                </a:solidFill>
                <a:latin typeface="Calibri" panose="020F0502020204030204" pitchFamily="34" charset="0"/>
                <a:cs typeface="Calibri" panose="020F0502020204030204" pitchFamily="34" charset="0"/>
              </a:rPr>
              <a:t>imutável</a:t>
            </a:r>
            <a:r>
              <a:rPr lang="pt-BR" sz="2700" dirty="0">
                <a:solidFill>
                  <a:schemeClr val="tx1"/>
                </a:solidFill>
                <a:latin typeface="Calibri" panose="020F0502020204030204" pitchFamily="34" charset="0"/>
                <a:cs typeface="Calibri" panose="020F0502020204030204" pitchFamily="34" charset="0"/>
              </a:rPr>
              <a:t>.</a:t>
            </a:r>
            <a:br>
              <a:rPr lang="pt-BR" sz="4000" b="1" dirty="0">
                <a:solidFill>
                  <a:schemeClr val="tx1"/>
                </a:solidFill>
              </a:rPr>
            </a:br>
            <a:endParaRPr lang="pt-BR" sz="2800" dirty="0">
              <a:solidFill>
                <a:schemeClr val="tx1"/>
              </a:solidFill>
            </a:endParaRPr>
          </a:p>
        </p:txBody>
      </p:sp>
    </p:spTree>
    <p:extLst>
      <p:ext uri="{BB962C8B-B14F-4D97-AF65-F5344CB8AC3E}">
        <p14:creationId xmlns:p14="http://schemas.microsoft.com/office/powerpoint/2010/main" val="370313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Blockchain? A Simple Guide for Dummies - CoinCode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13" y="1593790"/>
            <a:ext cx="7143750" cy="25574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6">
            <a:extLst>
              <a:ext uri="{FF2B5EF4-FFF2-40B4-BE49-F238E27FC236}">
                <a16:creationId xmlns:a16="http://schemas.microsoft.com/office/drawing/2014/main" id="{EE11E180-9398-2F03-5143-29077F99B80E}"/>
              </a:ext>
            </a:extLst>
          </p:cNvPr>
          <p:cNvSpPr txBox="1"/>
          <p:nvPr/>
        </p:nvSpPr>
        <p:spPr>
          <a:xfrm>
            <a:off x="542119" y="424410"/>
            <a:ext cx="7410137"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Geração dos blocos</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762000" y="1657350"/>
            <a:ext cx="7772400" cy="2819400"/>
          </a:xfrm>
        </p:spPr>
        <p:txBody>
          <a:bodyPr>
            <a:normAutofit fontScale="90000"/>
          </a:bodyPr>
          <a:lstStyle/>
          <a:p>
            <a:pPr algn="l"/>
            <a:r>
              <a:rPr lang="pt-BR" sz="2700" dirty="0">
                <a:solidFill>
                  <a:schemeClr val="tx1"/>
                </a:solidFill>
                <a:latin typeface="Calibri" panose="020F0502020204030204" pitchFamily="34" charset="0"/>
                <a:cs typeface="Calibri" panose="020F0502020204030204" pitchFamily="34" charset="0"/>
              </a:rPr>
              <a:t>Se algum membro da rede tentar transmitir informações falsas, todos os nós da rede irão imediatamente reconhecê-las como inválidas e ignorá-las. </a:t>
            </a:r>
            <a:br>
              <a:rPr lang="pt-BR" sz="2700" dirty="0">
                <a:solidFill>
                  <a:schemeClr val="tx1"/>
                </a:solidFill>
                <a:latin typeface="Calibri" panose="020F0502020204030204" pitchFamily="34" charset="0"/>
                <a:cs typeface="Calibri" panose="020F0502020204030204" pitchFamily="34" charset="0"/>
              </a:rPr>
            </a:br>
            <a:br>
              <a:rPr lang="pt-BR" sz="2700" dirty="0">
                <a:solidFill>
                  <a:schemeClr val="bg1"/>
                </a:solidFill>
                <a:latin typeface="Calibri" panose="020F0502020204030204" pitchFamily="34" charset="0"/>
                <a:cs typeface="Calibri" panose="020F0502020204030204" pitchFamily="34" charset="0"/>
              </a:rPr>
            </a:br>
            <a:r>
              <a:rPr lang="pt-BR" sz="2700" dirty="0">
                <a:solidFill>
                  <a:srgbClr val="EA4E60"/>
                </a:solidFill>
                <a:latin typeface="Calibri" panose="020F0502020204030204" pitchFamily="34" charset="0"/>
                <a:cs typeface="Calibri" panose="020F0502020204030204" pitchFamily="34" charset="0"/>
              </a:rPr>
              <a:t>Como cada nó pode verificar todas as informações na própria rede Bitcoin, não há necessidade de confiar em outros membros da rede, tornando o Bitcoin um sistema sem confiança.</a:t>
            </a:r>
            <a:br>
              <a:rPr lang="pt-BR" sz="4000" b="1" dirty="0">
                <a:solidFill>
                  <a:schemeClr val="bg1"/>
                </a:solidFill>
              </a:rPr>
            </a:br>
            <a:endParaRPr lang="pt-BR" sz="2800" dirty="0">
              <a:solidFill>
                <a:srgbClr val="F00659"/>
              </a:solidFill>
            </a:endParaRPr>
          </a:p>
        </p:txBody>
      </p:sp>
    </p:spTree>
    <p:extLst>
      <p:ext uri="{BB962C8B-B14F-4D97-AF65-F5344CB8AC3E}">
        <p14:creationId xmlns:p14="http://schemas.microsoft.com/office/powerpoint/2010/main" val="28150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5EA03521-8D6E-8937-1CF9-0EF828623AE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89</a:t>
            </a:fld>
            <a:r>
              <a:rPr lang="en-US"/>
              <a:t>]</a:t>
            </a:r>
            <a:endParaRPr/>
          </a:p>
        </p:txBody>
      </p:sp>
      <p:sp>
        <p:nvSpPr>
          <p:cNvPr id="5" name="TextBox 6">
            <a:extLst>
              <a:ext uri="{FF2B5EF4-FFF2-40B4-BE49-F238E27FC236}">
                <a16:creationId xmlns:a16="http://schemas.microsoft.com/office/drawing/2014/main" id="{7A3CC161-7979-E460-2F03-C6F3C6AEE4CF}"/>
              </a:ext>
            </a:extLst>
          </p:cNvPr>
          <p:cNvSpPr txBox="1"/>
          <p:nvPr/>
        </p:nvSpPr>
        <p:spPr>
          <a:xfrm>
            <a:off x="482158" y="1910030"/>
            <a:ext cx="7410137" cy="1323439"/>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Registrando informações na blockchain</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4310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63ABF97A-1719-586E-A032-78DDFC89BF92}"/>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a:t>
            </a:fld>
            <a:r>
              <a:rPr lang="en-US"/>
              <a:t>]</a:t>
            </a:r>
            <a:endParaRPr/>
          </a:p>
        </p:txBody>
      </p:sp>
      <p:pic>
        <p:nvPicPr>
          <p:cNvPr id="4" name="Imagem 3">
            <a:extLst>
              <a:ext uri="{FF2B5EF4-FFF2-40B4-BE49-F238E27FC236}">
                <a16:creationId xmlns:a16="http://schemas.microsoft.com/office/drawing/2014/main" id="{5E46BA47-57EE-093D-0E12-EA999A78DB3A}"/>
              </a:ext>
            </a:extLst>
          </p:cNvPr>
          <p:cNvPicPr/>
          <p:nvPr/>
        </p:nvPicPr>
        <p:blipFill>
          <a:blip r:embed="rId2"/>
          <a:stretch/>
        </p:blipFill>
        <p:spPr>
          <a:xfrm>
            <a:off x="1171786" y="351231"/>
            <a:ext cx="6922453" cy="4441037"/>
          </a:xfrm>
          <a:prstGeom prst="rect">
            <a:avLst/>
          </a:prstGeom>
          <a:ln>
            <a:noFill/>
          </a:ln>
        </p:spPr>
      </p:pic>
    </p:spTree>
    <p:extLst>
      <p:ext uri="{BB962C8B-B14F-4D97-AF65-F5344CB8AC3E}">
        <p14:creationId xmlns:p14="http://schemas.microsoft.com/office/powerpoint/2010/main" val="12040379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7117829"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1. Passo o registro da transação</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1632503"/>
            <a:ext cx="7874754" cy="1384995"/>
          </a:xfrm>
          <a:prstGeom prst="rect">
            <a:avLst/>
          </a:prstGeom>
          <a:noFill/>
        </p:spPr>
        <p:txBody>
          <a:bodyPr wrap="square" rtlCol="0">
            <a:spAutoFit/>
          </a:bodyPr>
          <a:lstStyle/>
          <a:p>
            <a:r>
              <a:rPr lang="pt-BR" sz="2100" dirty="0">
                <a:solidFill>
                  <a:schemeClr val="tx1"/>
                </a:solidFill>
              </a:rPr>
              <a:t>De forma simplificada vamos pensar no blockchain como uma planilha do </a:t>
            </a:r>
            <a:r>
              <a:rPr lang="pt-BR" sz="2100" dirty="0" err="1">
                <a:solidFill>
                  <a:schemeClr val="tx1"/>
                </a:solidFill>
              </a:rPr>
              <a:t>excel</a:t>
            </a:r>
            <a:r>
              <a:rPr lang="pt-BR" sz="2100" dirty="0">
                <a:solidFill>
                  <a:schemeClr val="tx1"/>
                </a:solidFill>
              </a:rPr>
              <a:t>, entretanto, a blockchain é descentralizada e distribuída. Sendo assim qualquer pessoa pode ter uma cópia dessa planilha em seu computador.</a:t>
            </a:r>
          </a:p>
        </p:txBody>
      </p:sp>
      <p:pic>
        <p:nvPicPr>
          <p:cNvPr id="3" name="Imagem 2"/>
          <p:cNvPicPr>
            <a:picLocks noChangeAspect="1"/>
          </p:cNvPicPr>
          <p:nvPr/>
        </p:nvPicPr>
        <p:blipFill>
          <a:blip r:embed="rId2"/>
          <a:stretch>
            <a:fillRect/>
          </a:stretch>
        </p:blipFill>
        <p:spPr>
          <a:xfrm>
            <a:off x="2621359" y="3310040"/>
            <a:ext cx="3616844" cy="1378745"/>
          </a:xfrm>
          <a:prstGeom prst="rect">
            <a:avLst/>
          </a:prstGeom>
        </p:spPr>
      </p:pic>
    </p:spTree>
    <p:extLst>
      <p:ext uri="{BB962C8B-B14F-4D97-AF65-F5344CB8AC3E}">
        <p14:creationId xmlns:p14="http://schemas.microsoft.com/office/powerpoint/2010/main" val="420193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2. Sigilo e Privacidade</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916027"/>
            <a:ext cx="7874754" cy="2354491"/>
          </a:xfrm>
          <a:prstGeom prst="rect">
            <a:avLst/>
          </a:prstGeom>
          <a:noFill/>
        </p:spPr>
        <p:txBody>
          <a:bodyPr wrap="square" rtlCol="0">
            <a:spAutoFit/>
          </a:bodyPr>
          <a:lstStyle/>
          <a:p>
            <a:r>
              <a:rPr lang="pt-BR" sz="2100" dirty="0">
                <a:solidFill>
                  <a:schemeClr val="tx1"/>
                </a:solidFill>
                <a:latin typeface="Calibri" panose="020F0502020204030204" pitchFamily="34" charset="0"/>
                <a:cs typeface="Calibri" panose="020F0502020204030204" pitchFamily="34" charset="0"/>
              </a:rPr>
              <a:t>Através de criptografia, ninguém sabe quem são as pessoas envolvidas na transação. </a:t>
            </a:r>
          </a:p>
          <a:p>
            <a:endParaRPr lang="pt-BR" sz="2100" dirty="0">
              <a:solidFill>
                <a:schemeClr val="tx1"/>
              </a:solidFill>
              <a:latin typeface="Calibri" panose="020F0502020204030204" pitchFamily="34" charset="0"/>
              <a:cs typeface="Calibri" panose="020F0502020204030204" pitchFamily="34" charset="0"/>
            </a:endParaRPr>
          </a:p>
          <a:p>
            <a:r>
              <a:rPr lang="pt-BR" sz="2100" dirty="0">
                <a:solidFill>
                  <a:schemeClr val="tx1"/>
                </a:solidFill>
                <a:latin typeface="Calibri" panose="020F0502020204030204" pitchFamily="34" charset="0"/>
                <a:cs typeface="Calibri" panose="020F0502020204030204" pitchFamily="34" charset="0"/>
              </a:rPr>
              <a:t>Cada endereço (</a:t>
            </a:r>
            <a:r>
              <a:rPr lang="pt-BR" sz="2100" dirty="0" err="1">
                <a:solidFill>
                  <a:schemeClr val="tx1"/>
                </a:solidFill>
                <a:latin typeface="Calibri" panose="020F0502020204030204" pitchFamily="34" charset="0"/>
                <a:cs typeface="Calibri" panose="020F0502020204030204" pitchFamily="34" charset="0"/>
              </a:rPr>
              <a:t>address</a:t>
            </a:r>
            <a:r>
              <a:rPr lang="pt-BR" sz="2100" dirty="0">
                <a:solidFill>
                  <a:schemeClr val="tx1"/>
                </a:solidFill>
                <a:latin typeface="Calibri" panose="020F0502020204030204" pitchFamily="34" charset="0"/>
                <a:cs typeface="Calibri" panose="020F0502020204030204" pitchFamily="34" charset="0"/>
              </a:rPr>
              <a:t>) na blockchain é criptografado à partir de uma chave privada em sua posse. Você precisa gerar uma chave pública para a pessoa que vai te enviar a quantia. Sendo assim nossa planilha fica assim: </a:t>
            </a:r>
          </a:p>
        </p:txBody>
      </p:sp>
      <p:pic>
        <p:nvPicPr>
          <p:cNvPr id="4" name="Imagem 3"/>
          <p:cNvPicPr>
            <a:picLocks noChangeAspect="1"/>
          </p:cNvPicPr>
          <p:nvPr/>
        </p:nvPicPr>
        <p:blipFill>
          <a:blip r:embed="rId2"/>
          <a:stretch>
            <a:fillRect/>
          </a:stretch>
        </p:blipFill>
        <p:spPr>
          <a:xfrm>
            <a:off x="1016502" y="3377751"/>
            <a:ext cx="7227988" cy="1370668"/>
          </a:xfrm>
          <a:prstGeom prst="rect">
            <a:avLst/>
          </a:prstGeom>
        </p:spPr>
      </p:pic>
    </p:spTree>
    <p:extLst>
      <p:ext uri="{BB962C8B-B14F-4D97-AF65-F5344CB8AC3E}">
        <p14:creationId xmlns:p14="http://schemas.microsoft.com/office/powerpoint/2010/main" val="937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502936" y="255595"/>
            <a:ext cx="7627454"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3. Executando a transação</a:t>
            </a:r>
            <a:endParaRPr lang="en-US" sz="4000" dirty="0">
              <a:solidFill>
                <a:srgbClr val="EA4E60"/>
              </a:solidFill>
              <a:latin typeface="Calibri" panose="020F0502020204030204" pitchFamily="34" charset="0"/>
              <a:cs typeface="Calibri" panose="020F0502020204030204" pitchFamily="34" charset="0"/>
            </a:endParaRPr>
          </a:p>
        </p:txBody>
      </p:sp>
      <p:pic>
        <p:nvPicPr>
          <p:cNvPr id="3" name="Imagem 2"/>
          <p:cNvPicPr>
            <a:picLocks noChangeAspect="1"/>
          </p:cNvPicPr>
          <p:nvPr/>
        </p:nvPicPr>
        <p:blipFill>
          <a:blip r:embed="rId2"/>
          <a:stretch>
            <a:fillRect/>
          </a:stretch>
        </p:blipFill>
        <p:spPr>
          <a:xfrm>
            <a:off x="502936" y="3451363"/>
            <a:ext cx="8253054" cy="1237111"/>
          </a:xfrm>
          <a:prstGeom prst="rect">
            <a:avLst/>
          </a:prstGeom>
        </p:spPr>
      </p:pic>
      <p:sp>
        <p:nvSpPr>
          <p:cNvPr id="4" name="Retângulo 3"/>
          <p:cNvSpPr/>
          <p:nvPr/>
        </p:nvSpPr>
        <p:spPr>
          <a:xfrm>
            <a:off x="496219" y="1053260"/>
            <a:ext cx="8151562" cy="2308324"/>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Quando A faz uma transação e envia criptomoeda para B, essa transação não é automaticamente incluída no blockchain. Ela precisa ser validada. Por isso, ela fica em uma espécie de área temporária, esperando ser incluída no blockchain.</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Observe o status: “Pendente”</a:t>
            </a:r>
          </a:p>
        </p:txBody>
      </p:sp>
    </p:spTree>
    <p:extLst>
      <p:ext uri="{BB962C8B-B14F-4D97-AF65-F5344CB8AC3E}">
        <p14:creationId xmlns:p14="http://schemas.microsoft.com/office/powerpoint/2010/main" val="263086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4. Analisando as transações</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970877"/>
            <a:ext cx="7874754" cy="3046988"/>
          </a:xfrm>
          <a:prstGeom prst="rect">
            <a:avLst/>
          </a:prstGeom>
          <a:noFill/>
        </p:spPr>
        <p:txBody>
          <a:bodyPr wrap="square" rtlCol="0">
            <a:spAutoFit/>
          </a:bodyPr>
          <a:lstStyle/>
          <a:p>
            <a:r>
              <a:rPr lang="pt-BR" sz="1600" dirty="0">
                <a:solidFill>
                  <a:srgbClr val="EA4E60"/>
                </a:solidFill>
                <a:latin typeface="Calibri" panose="020F0502020204030204" pitchFamily="34" charset="0"/>
                <a:cs typeface="Calibri" panose="020F0502020204030204" pitchFamily="34" charset="0"/>
              </a:rPr>
              <a:t>A cada 10 minutos </a:t>
            </a:r>
            <a:r>
              <a:rPr lang="pt-BR" sz="1600" dirty="0">
                <a:solidFill>
                  <a:schemeClr val="tx1"/>
                </a:solidFill>
                <a:latin typeface="Calibri" panose="020F0502020204030204" pitchFamily="34" charset="0"/>
                <a:cs typeface="Calibri" panose="020F0502020204030204" pitchFamily="34" charset="0"/>
              </a:rPr>
              <a:t>(Dependendo da Blockchain) todas as transações do mundo que estão na área temporária </a:t>
            </a:r>
            <a:r>
              <a:rPr lang="pt-BR" sz="1600" dirty="0">
                <a:solidFill>
                  <a:srgbClr val="EA4E60"/>
                </a:solidFill>
                <a:latin typeface="Calibri" panose="020F0502020204030204" pitchFamily="34" charset="0"/>
                <a:cs typeface="Calibri" panose="020F0502020204030204" pitchFamily="34" charset="0"/>
              </a:rPr>
              <a:t>são analisadas por uma pessoa, chamada de </a:t>
            </a:r>
            <a:r>
              <a:rPr lang="pt-BR" sz="1600" dirty="0" err="1">
                <a:solidFill>
                  <a:srgbClr val="EA4E60"/>
                </a:solidFill>
                <a:latin typeface="Calibri" panose="020F0502020204030204" pitchFamily="34" charset="0"/>
                <a:cs typeface="Calibri" panose="020F0502020204030204" pitchFamily="34" charset="0"/>
              </a:rPr>
              <a:t>miner</a:t>
            </a:r>
            <a:r>
              <a:rPr lang="pt-BR" sz="1600" dirty="0">
                <a:solidFill>
                  <a:srgbClr val="EA4E60"/>
                </a:solidFill>
                <a:latin typeface="Calibri" panose="020F0502020204030204" pitchFamily="34" charset="0"/>
                <a:cs typeface="Calibri" panose="020F0502020204030204" pitchFamily="34" charset="0"/>
              </a:rPr>
              <a:t>, ou seja, um minerador. </a:t>
            </a:r>
          </a:p>
          <a:p>
            <a:endParaRPr lang="pt-BR" sz="1600" dirty="0">
              <a:solidFill>
                <a:schemeClr val="tx1"/>
              </a:solidFill>
              <a:latin typeface="Calibri" panose="020F0502020204030204" pitchFamily="34" charset="0"/>
              <a:cs typeface="Calibri" panose="020F0502020204030204" pitchFamily="34" charset="0"/>
            </a:endParaRPr>
          </a:p>
          <a:p>
            <a:r>
              <a:rPr lang="pt-BR" sz="1600" dirty="0">
                <a:solidFill>
                  <a:schemeClr val="tx1"/>
                </a:solidFill>
                <a:latin typeface="Calibri" panose="020F0502020204030204" pitchFamily="34" charset="0"/>
                <a:cs typeface="Calibri" panose="020F0502020204030204" pitchFamily="34" charset="0"/>
              </a:rPr>
              <a:t>Essa "pessoa", é um </a:t>
            </a:r>
            <a:r>
              <a:rPr lang="pt-BR" sz="1600" dirty="0">
                <a:solidFill>
                  <a:srgbClr val="EA4E60"/>
                </a:solidFill>
                <a:latin typeface="Calibri" panose="020F0502020204030204" pitchFamily="34" charset="0"/>
                <a:cs typeface="Calibri" panose="020F0502020204030204" pitchFamily="34" charset="0"/>
              </a:rPr>
              <a:t>computador ligado à rede do blockchain </a:t>
            </a:r>
            <a:r>
              <a:rPr lang="pt-BR" sz="1600" dirty="0">
                <a:solidFill>
                  <a:schemeClr val="tx1"/>
                </a:solidFill>
                <a:latin typeface="Calibri" panose="020F0502020204030204" pitchFamily="34" charset="0"/>
                <a:cs typeface="Calibri" panose="020F0502020204030204" pitchFamily="34" charset="0"/>
              </a:rPr>
              <a:t>que, </a:t>
            </a:r>
            <a:r>
              <a:rPr lang="pt-BR" sz="1600" dirty="0">
                <a:solidFill>
                  <a:srgbClr val="EA4E60"/>
                </a:solidFill>
                <a:latin typeface="Calibri" panose="020F0502020204030204" pitchFamily="34" charset="0"/>
                <a:cs typeface="Calibri" panose="020F0502020204030204" pitchFamily="34" charset="0"/>
              </a:rPr>
              <a:t>após ganhar uma competição matemática (algoritmos de criptografia), </a:t>
            </a:r>
            <a:r>
              <a:rPr lang="pt-BR" sz="1600" dirty="0">
                <a:solidFill>
                  <a:schemeClr val="tx1"/>
                </a:solidFill>
                <a:latin typeface="Calibri" panose="020F0502020204030204" pitchFamily="34" charset="0"/>
                <a:cs typeface="Calibri" panose="020F0502020204030204" pitchFamily="34" charset="0"/>
              </a:rPr>
              <a:t>ganha o direito de incluir as transações pendentes no blockchain. Para isso, ele ganha um prêmio, em </a:t>
            </a:r>
            <a:r>
              <a:rPr lang="pt-BR" sz="1600" dirty="0" err="1">
                <a:solidFill>
                  <a:schemeClr val="tx1"/>
                </a:solidFill>
                <a:latin typeface="Calibri" panose="020F0502020204030204" pitchFamily="34" charset="0"/>
                <a:cs typeface="Calibri" panose="020F0502020204030204" pitchFamily="34" charset="0"/>
              </a:rPr>
              <a:t>Bitcoins</a:t>
            </a:r>
            <a:r>
              <a:rPr lang="pt-BR" sz="1600" dirty="0">
                <a:solidFill>
                  <a:schemeClr val="tx1"/>
                </a:solidFill>
                <a:latin typeface="Calibri" panose="020F0502020204030204" pitchFamily="34" charset="0"/>
                <a:cs typeface="Calibri" panose="020F0502020204030204" pitchFamily="34" charset="0"/>
              </a:rPr>
              <a:t>. </a:t>
            </a:r>
          </a:p>
          <a:p>
            <a:endParaRPr lang="pt-BR" sz="1600" dirty="0">
              <a:solidFill>
                <a:schemeClr val="tx1"/>
              </a:solidFill>
              <a:latin typeface="Calibri" panose="020F0502020204030204" pitchFamily="34" charset="0"/>
              <a:cs typeface="Calibri" panose="020F0502020204030204" pitchFamily="34" charset="0"/>
            </a:endParaRPr>
          </a:p>
          <a:p>
            <a:r>
              <a:rPr lang="pt-BR" sz="1600" dirty="0">
                <a:solidFill>
                  <a:schemeClr val="tx1"/>
                </a:solidFill>
                <a:latin typeface="Calibri" panose="020F0502020204030204" pitchFamily="34" charset="0"/>
                <a:cs typeface="Calibri" panose="020F0502020204030204" pitchFamily="34" charset="0"/>
              </a:rPr>
              <a:t>Quando A fez a transação para B, </a:t>
            </a:r>
            <a:r>
              <a:rPr lang="pt-BR" sz="1600" dirty="0">
                <a:solidFill>
                  <a:srgbClr val="EA4E60"/>
                </a:solidFill>
                <a:latin typeface="Calibri" panose="020F0502020204030204" pitchFamily="34" charset="0"/>
                <a:cs typeface="Calibri" panose="020F0502020204030204" pitchFamily="34" charset="0"/>
              </a:rPr>
              <a:t>ele assinou digitalmente as informações dessa transação com sua chave privada. </a:t>
            </a:r>
            <a:r>
              <a:rPr lang="pt-BR" sz="1600" dirty="0">
                <a:solidFill>
                  <a:schemeClr val="tx1"/>
                </a:solidFill>
                <a:latin typeface="Calibri" panose="020F0502020204030204" pitchFamily="34" charset="0"/>
                <a:cs typeface="Calibri" panose="020F0502020204030204" pitchFamily="34" charset="0"/>
              </a:rPr>
              <a:t>Esse processo de assinatura é como uma operação criptográfica em cima de todas as informações da transação e, igualmente, gera uma chave representada por um novo conjunto de caracteres e números (a assinatura).</a:t>
            </a:r>
          </a:p>
          <a:p>
            <a:endParaRPr lang="pt-BR" sz="1600" dirty="0">
              <a:solidFill>
                <a:schemeClr val="tx1"/>
              </a:solidFill>
              <a:latin typeface="Calibri" panose="020F0502020204030204" pitchFamily="34" charset="0"/>
              <a:cs typeface="Calibri" panose="020F0502020204030204" pitchFamily="34" charset="0"/>
            </a:endParaRPr>
          </a:p>
        </p:txBody>
      </p:sp>
      <p:pic>
        <p:nvPicPr>
          <p:cNvPr id="3" name="Imagem 2"/>
          <p:cNvPicPr>
            <a:picLocks noChangeAspect="1"/>
          </p:cNvPicPr>
          <p:nvPr/>
        </p:nvPicPr>
        <p:blipFill>
          <a:blip r:embed="rId2"/>
          <a:stretch>
            <a:fillRect/>
          </a:stretch>
        </p:blipFill>
        <p:spPr>
          <a:xfrm>
            <a:off x="609601" y="3945389"/>
            <a:ext cx="7996031" cy="796286"/>
          </a:xfrm>
          <a:prstGeom prst="rect">
            <a:avLst/>
          </a:prstGeom>
        </p:spPr>
      </p:pic>
    </p:spTree>
    <p:extLst>
      <p:ext uri="{BB962C8B-B14F-4D97-AF65-F5344CB8AC3E}">
        <p14:creationId xmlns:p14="http://schemas.microsoft.com/office/powerpoint/2010/main" val="92967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29C5093-2280-9C95-E809-53B88725523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94</a:t>
            </a:fld>
            <a:r>
              <a:rPr lang="en-US"/>
              <a:t>]</a:t>
            </a:r>
            <a:endParaRPr/>
          </a:p>
        </p:txBody>
      </p:sp>
      <p:sp>
        <p:nvSpPr>
          <p:cNvPr id="5" name="TextBox 6">
            <a:extLst>
              <a:ext uri="{FF2B5EF4-FFF2-40B4-BE49-F238E27FC236}">
                <a16:creationId xmlns:a16="http://schemas.microsoft.com/office/drawing/2014/main" id="{94F78DDA-1B7E-441B-7934-FCEE97373B9C}"/>
              </a:ext>
            </a:extLst>
          </p:cNvPr>
          <p:cNvSpPr txBox="1"/>
          <p:nvPr/>
        </p:nvSpPr>
        <p:spPr>
          <a:xfrm>
            <a:off x="482158" y="1910030"/>
            <a:ext cx="7410137" cy="1323439"/>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Que bulhufas é essa de competição matemática? </a:t>
            </a:r>
            <a:endParaRPr lang="en-US" sz="4000" dirty="0">
              <a:solidFill>
                <a:srgbClr val="EA4E60"/>
              </a:solidFill>
              <a:latin typeface="Calibri" panose="020F0502020204030204" pitchFamily="34" charset="0"/>
              <a:cs typeface="Calibri" panose="020F0502020204030204" pitchFamily="34" charset="0"/>
            </a:endParaRPr>
          </a:p>
        </p:txBody>
      </p:sp>
      <p:pic>
        <p:nvPicPr>
          <p:cNvPr id="1026" name="Picture 2" descr="selective-photography of stop signage">
            <a:extLst>
              <a:ext uri="{FF2B5EF4-FFF2-40B4-BE49-F238E27FC236}">
                <a16:creationId xmlns:a16="http://schemas.microsoft.com/office/drawing/2014/main" id="{3A77A250-7269-393B-7A69-5E86D7279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487" y="1464184"/>
            <a:ext cx="2340355" cy="19235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365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BFC7A229-28F1-08A7-E725-7C63CF40747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95</a:t>
            </a:fld>
            <a:r>
              <a:rPr lang="en-US"/>
              <a:t>]</a:t>
            </a:r>
            <a:endParaRPr/>
          </a:p>
        </p:txBody>
      </p:sp>
      <p:sp>
        <p:nvSpPr>
          <p:cNvPr id="6" name="CaixaDeTexto 5">
            <a:extLst>
              <a:ext uri="{FF2B5EF4-FFF2-40B4-BE49-F238E27FC236}">
                <a16:creationId xmlns:a16="http://schemas.microsoft.com/office/drawing/2014/main" id="{BD886269-A3FD-871F-32FB-160C0E17941E}"/>
              </a:ext>
            </a:extLst>
          </p:cNvPr>
          <p:cNvSpPr txBox="1"/>
          <p:nvPr/>
        </p:nvSpPr>
        <p:spPr>
          <a:xfrm>
            <a:off x="314792" y="237770"/>
            <a:ext cx="7165299" cy="707886"/>
          </a:xfrm>
          <a:prstGeom prst="rect">
            <a:avLst/>
          </a:prstGeom>
          <a:noFill/>
        </p:spPr>
        <p:txBody>
          <a:bodyPr wrap="square">
            <a:spAutoFit/>
          </a:bodyPr>
          <a:lstStyle/>
          <a:p>
            <a:r>
              <a:rPr lang="pt-BR" sz="2000" b="0" i="0" dirty="0">
                <a:solidFill>
                  <a:srgbClr val="EA4E60"/>
                </a:solidFill>
                <a:effectLst/>
                <a:latin typeface="Calibri" panose="020F0502020204030204" pitchFamily="34" charset="0"/>
                <a:cs typeface="Calibri" panose="020F0502020204030204" pitchFamily="34" charset="0"/>
              </a:rPr>
              <a:t>Você ainda acredita que minerar blocos na rede Bitcoin é resolver um problema matemático extremamente complexo?</a:t>
            </a:r>
            <a:endParaRPr lang="pt-BR" sz="2000" dirty="0">
              <a:solidFill>
                <a:srgbClr val="EA4E60"/>
              </a:solidFill>
              <a:latin typeface="Calibri" panose="020F0502020204030204" pitchFamily="34" charset="0"/>
              <a:cs typeface="Calibri" panose="020F0502020204030204" pitchFamily="34" charset="0"/>
            </a:endParaRPr>
          </a:p>
        </p:txBody>
      </p:sp>
      <p:sp>
        <p:nvSpPr>
          <p:cNvPr id="8" name="CaixaDeTexto 7">
            <a:extLst>
              <a:ext uri="{FF2B5EF4-FFF2-40B4-BE49-F238E27FC236}">
                <a16:creationId xmlns:a16="http://schemas.microsoft.com/office/drawing/2014/main" id="{88E613B1-098D-4E5A-7046-B04CF666D528}"/>
              </a:ext>
            </a:extLst>
          </p:cNvPr>
          <p:cNvSpPr txBox="1"/>
          <p:nvPr/>
        </p:nvSpPr>
        <p:spPr>
          <a:xfrm>
            <a:off x="314793" y="1034673"/>
            <a:ext cx="8241991" cy="1815882"/>
          </a:xfrm>
          <a:prstGeom prst="rect">
            <a:avLst/>
          </a:prstGeom>
          <a:noFill/>
        </p:spPr>
        <p:txBody>
          <a:bodyPr wrap="square">
            <a:spAutoFit/>
          </a:bodyPr>
          <a:lstStyle/>
          <a:p>
            <a:r>
              <a:rPr lang="pt-BR" b="0" i="0" dirty="0">
                <a:effectLst/>
                <a:latin typeface="Calibri" panose="020F0502020204030204" pitchFamily="34" charset="0"/>
                <a:cs typeface="Calibri" panose="020F0502020204030204" pitchFamily="34" charset="0"/>
              </a:rPr>
              <a:t>E que tarefa específica é essa?</a:t>
            </a:r>
            <a:br>
              <a:rPr lang="pt-BR" dirty="0">
                <a:latin typeface="Calibri" panose="020F0502020204030204" pitchFamily="34" charset="0"/>
                <a:cs typeface="Calibri" panose="020F0502020204030204" pitchFamily="34" charset="0"/>
              </a:rPr>
            </a:br>
            <a:br>
              <a:rPr lang="pt-BR" dirty="0">
                <a:latin typeface="Calibri" panose="020F0502020204030204" pitchFamily="34" charset="0"/>
                <a:cs typeface="Calibri" panose="020F0502020204030204" pitchFamily="34" charset="0"/>
              </a:rPr>
            </a:br>
            <a:r>
              <a:rPr lang="pt-BR" b="0" i="0" dirty="0">
                <a:effectLst/>
                <a:latin typeface="Calibri" panose="020F0502020204030204" pitchFamily="34" charset="0"/>
                <a:cs typeface="Calibri" panose="020F0502020204030204" pitchFamily="34" charset="0"/>
              </a:rPr>
              <a:t>Tentativa e erro!</a:t>
            </a:r>
            <a:br>
              <a:rPr lang="pt-BR" dirty="0">
                <a:latin typeface="Calibri" panose="020F0502020204030204" pitchFamily="34" charset="0"/>
                <a:cs typeface="Calibri" panose="020F0502020204030204" pitchFamily="34" charset="0"/>
              </a:rPr>
            </a:br>
            <a:br>
              <a:rPr lang="pt-BR" dirty="0">
                <a:latin typeface="Calibri" panose="020F0502020204030204" pitchFamily="34" charset="0"/>
                <a:cs typeface="Calibri" panose="020F0502020204030204" pitchFamily="34" charset="0"/>
              </a:rPr>
            </a:br>
            <a:r>
              <a:rPr lang="pt-BR" b="0" i="0" dirty="0">
                <a:effectLst/>
                <a:latin typeface="Calibri" panose="020F0502020204030204" pitchFamily="34" charset="0"/>
                <a:cs typeface="Calibri" panose="020F0502020204030204" pitchFamily="34" charset="0"/>
              </a:rPr>
              <a:t>Uma boa analogia são aqueles cadeados com sequências de números. Não existe uma fórmula matemática que, caso resolvida, irá abrir o cadeado. O único modo de conseguir </a:t>
            </a:r>
            <a:r>
              <a:rPr lang="pt-BR" b="0" i="0" dirty="0" err="1">
                <a:effectLst/>
                <a:latin typeface="Calibri" panose="020F0502020204030204" pitchFamily="34" charset="0"/>
                <a:cs typeface="Calibri" panose="020F0502020204030204" pitchFamily="34" charset="0"/>
              </a:rPr>
              <a:t>abrí-lo</a:t>
            </a:r>
            <a:r>
              <a:rPr lang="pt-BR" b="0" i="0" dirty="0">
                <a:effectLst/>
                <a:latin typeface="Calibri" panose="020F0502020204030204" pitchFamily="34" charset="0"/>
                <a:cs typeface="Calibri" panose="020F0502020204030204" pitchFamily="34" charset="0"/>
              </a:rPr>
              <a:t> é descobrir a sequência de números, e para isso a única possibilidade é tentar e tentar (0000, 0001, 0002, e assim por diante).</a:t>
            </a:r>
            <a:br>
              <a:rPr lang="pt-BR" dirty="0">
                <a:latin typeface="Calibri" panose="020F0502020204030204" pitchFamily="34" charset="0"/>
                <a:cs typeface="Calibri" panose="020F0502020204030204" pitchFamily="34" charset="0"/>
              </a:rPr>
            </a:br>
            <a:r>
              <a:rPr lang="pt-BR" b="0" i="0" dirty="0">
                <a:effectLst/>
                <a:latin typeface="Calibri" panose="020F0502020204030204" pitchFamily="34" charset="0"/>
                <a:cs typeface="Calibri" panose="020F0502020204030204" pitchFamily="34" charset="0"/>
              </a:rPr>
              <a:t>Uma vez descoberta, ela é facilmente verificada por outras pessoas, assim como também na rede </a:t>
            </a:r>
            <a:r>
              <a:rPr lang="pt-BR" i="0" dirty="0">
                <a:effectLst/>
                <a:latin typeface="Calibri" panose="020F0502020204030204" pitchFamily="34" charset="0"/>
                <a:cs typeface="Calibri" panose="020F0502020204030204" pitchFamily="34" charset="0"/>
                <a:hlinkClick r:id="rId2"/>
              </a:rPr>
              <a:t>#Bitcoin</a:t>
            </a:r>
            <a:r>
              <a:rPr lang="pt-BR" b="0" i="0" dirty="0">
                <a:effectLst/>
                <a:latin typeface="Calibri" panose="020F0502020204030204" pitchFamily="34" charset="0"/>
                <a:cs typeface="Calibri" panose="020F0502020204030204" pitchFamily="34" charset="0"/>
              </a:rPr>
              <a:t>.</a:t>
            </a:r>
            <a:endParaRPr lang="pt-BR" dirty="0">
              <a:latin typeface="Calibri" panose="020F0502020204030204" pitchFamily="34" charset="0"/>
              <a:cs typeface="Calibri" panose="020F0502020204030204" pitchFamily="34" charset="0"/>
            </a:endParaRPr>
          </a:p>
        </p:txBody>
      </p:sp>
      <p:sp>
        <p:nvSpPr>
          <p:cNvPr id="10" name="CaixaDeTexto 9">
            <a:extLst>
              <a:ext uri="{FF2B5EF4-FFF2-40B4-BE49-F238E27FC236}">
                <a16:creationId xmlns:a16="http://schemas.microsoft.com/office/drawing/2014/main" id="{95EF2E1F-A796-99BC-69E7-BD6FC74057A8}"/>
              </a:ext>
            </a:extLst>
          </p:cNvPr>
          <p:cNvSpPr txBox="1"/>
          <p:nvPr/>
        </p:nvSpPr>
        <p:spPr>
          <a:xfrm>
            <a:off x="314792" y="4423431"/>
            <a:ext cx="6258393" cy="523220"/>
          </a:xfrm>
          <a:prstGeom prst="rect">
            <a:avLst/>
          </a:prstGeom>
          <a:noFill/>
        </p:spPr>
        <p:txBody>
          <a:bodyPr wrap="square">
            <a:spAutoFit/>
          </a:bodyPr>
          <a:lstStyle/>
          <a:p>
            <a:r>
              <a:rPr lang="pt-BR" dirty="0">
                <a:latin typeface="Calibri" panose="020F0502020204030204" pitchFamily="34" charset="0"/>
                <a:cs typeface="Calibri" panose="020F0502020204030204" pitchFamily="34" charset="0"/>
              </a:rPr>
              <a:t>Leia na integra o post do Matheus </a:t>
            </a:r>
            <a:r>
              <a:rPr lang="pt-BR" dirty="0" err="1">
                <a:latin typeface="Calibri" panose="020F0502020204030204" pitchFamily="34" charset="0"/>
                <a:cs typeface="Calibri" panose="020F0502020204030204" pitchFamily="34" charset="0"/>
              </a:rPr>
              <a:t>Bombig</a:t>
            </a:r>
            <a:r>
              <a:rPr lang="pt-BR" dirty="0">
                <a:latin typeface="Calibri" panose="020F0502020204030204" pitchFamily="34" charset="0"/>
                <a:cs typeface="Calibri" panose="020F0502020204030204" pitchFamily="34" charset="0"/>
              </a:rPr>
              <a:t> em: https://www.linkedin.com/feed/update/urn:li:activity:6977593548153999360/</a:t>
            </a:r>
          </a:p>
        </p:txBody>
      </p:sp>
      <p:pic>
        <p:nvPicPr>
          <p:cNvPr id="2050" name="Picture 2" descr="No alternative text description for this image">
            <a:extLst>
              <a:ext uri="{FF2B5EF4-FFF2-40B4-BE49-F238E27FC236}">
                <a16:creationId xmlns:a16="http://schemas.microsoft.com/office/drawing/2014/main" id="{0F32B9E3-5369-193B-C028-F54138A64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56" y="2909340"/>
            <a:ext cx="2430905" cy="1367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46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29C5093-2280-9C95-E809-53B88725523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96</a:t>
            </a:fld>
            <a:r>
              <a:rPr lang="en-US"/>
              <a:t>]</a:t>
            </a:r>
            <a:endParaRPr/>
          </a:p>
        </p:txBody>
      </p:sp>
      <p:sp>
        <p:nvSpPr>
          <p:cNvPr id="5" name="TextBox 6">
            <a:extLst>
              <a:ext uri="{FF2B5EF4-FFF2-40B4-BE49-F238E27FC236}">
                <a16:creationId xmlns:a16="http://schemas.microsoft.com/office/drawing/2014/main" id="{94F78DDA-1B7E-441B-7934-FCEE97373B9C}"/>
              </a:ext>
            </a:extLst>
          </p:cNvPr>
          <p:cNvSpPr txBox="1"/>
          <p:nvPr/>
        </p:nvSpPr>
        <p:spPr>
          <a:xfrm>
            <a:off x="482158" y="1910030"/>
            <a:ext cx="7410137"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Voltando para as transações...</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72532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275811" y="238500"/>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5. Transação executada</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275811" y="1016566"/>
            <a:ext cx="8208544" cy="2677656"/>
          </a:xfrm>
          <a:prstGeom prst="rect">
            <a:avLst/>
          </a:prstGeom>
          <a:noFill/>
        </p:spPr>
        <p:txBody>
          <a:bodyPr wrap="square" rtlCol="0">
            <a:spAutoFit/>
          </a:bodyPr>
          <a:lstStyle/>
          <a:p>
            <a:r>
              <a:rPr lang="pt-BR" sz="2100" dirty="0">
                <a:solidFill>
                  <a:schemeClr val="tx1"/>
                </a:solidFill>
                <a:latin typeface="Calibri" panose="020F0502020204030204" pitchFamily="34" charset="0"/>
                <a:cs typeface="Calibri" panose="020F0502020204030204" pitchFamily="34" charset="0"/>
              </a:rPr>
              <a:t>O minerador vai confirmar que essa assinatura é válida e nesse momento é oficializada a data da transação, através de um carimbo oficial de tempo. </a:t>
            </a:r>
          </a:p>
          <a:p>
            <a:endParaRPr lang="pt-BR" sz="2100" dirty="0">
              <a:solidFill>
                <a:schemeClr val="tx1"/>
              </a:solidFill>
              <a:latin typeface="Calibri" panose="020F0502020204030204" pitchFamily="34" charset="0"/>
              <a:cs typeface="Calibri" panose="020F0502020204030204" pitchFamily="34" charset="0"/>
            </a:endParaRPr>
          </a:p>
          <a:p>
            <a:r>
              <a:rPr lang="pt-BR" sz="2100" dirty="0">
                <a:solidFill>
                  <a:schemeClr val="tx1"/>
                </a:solidFill>
                <a:latin typeface="Calibri" panose="020F0502020204030204" pitchFamily="34" charset="0"/>
                <a:cs typeface="Calibri" panose="020F0502020204030204" pitchFamily="34" charset="0"/>
              </a:rPr>
              <a:t>Por fim, o próprio minerador assina a transação e gera novos procedimentos criptográficos, dando origem, para cada transação, ao “</a:t>
            </a:r>
            <a:r>
              <a:rPr lang="pt-BR" sz="2100" dirty="0" err="1">
                <a:solidFill>
                  <a:schemeClr val="tx1"/>
                </a:solidFill>
                <a:latin typeface="Calibri" panose="020F0502020204030204" pitchFamily="34" charset="0"/>
                <a:cs typeface="Calibri" panose="020F0502020204030204" pitchFamily="34" charset="0"/>
              </a:rPr>
              <a:t>transaction</a:t>
            </a:r>
            <a:r>
              <a:rPr lang="pt-BR" sz="2100" dirty="0">
                <a:solidFill>
                  <a:schemeClr val="tx1"/>
                </a:solidFill>
                <a:latin typeface="Calibri" panose="020F0502020204030204" pitchFamily="34" charset="0"/>
                <a:cs typeface="Calibri" panose="020F0502020204030204" pitchFamily="34" charset="0"/>
              </a:rPr>
              <a:t> id”, a chave que oficializa a transação.</a:t>
            </a:r>
          </a:p>
          <a:p>
            <a:endParaRPr lang="pt-BR" sz="2100" dirty="0">
              <a:solidFill>
                <a:schemeClr val="bg1"/>
              </a:solidFill>
            </a:endParaRPr>
          </a:p>
        </p:txBody>
      </p:sp>
      <p:pic>
        <p:nvPicPr>
          <p:cNvPr id="3" name="Imagem 2"/>
          <p:cNvPicPr>
            <a:picLocks noChangeAspect="1"/>
          </p:cNvPicPr>
          <p:nvPr/>
        </p:nvPicPr>
        <p:blipFill>
          <a:blip r:embed="rId2"/>
          <a:stretch>
            <a:fillRect/>
          </a:stretch>
        </p:blipFill>
        <p:spPr>
          <a:xfrm>
            <a:off x="157143" y="3649370"/>
            <a:ext cx="8779669" cy="1050131"/>
          </a:xfrm>
          <a:prstGeom prst="rect">
            <a:avLst/>
          </a:prstGeom>
        </p:spPr>
      </p:pic>
    </p:spTree>
    <p:extLst>
      <p:ext uri="{BB962C8B-B14F-4D97-AF65-F5344CB8AC3E}">
        <p14:creationId xmlns:p14="http://schemas.microsoft.com/office/powerpoint/2010/main" val="337628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940F7AE5-E999-8601-277C-448FB1A6C1C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98</a:t>
            </a:fld>
            <a:r>
              <a:rPr lang="en-US"/>
              <a:t>]</a:t>
            </a:r>
            <a:endParaRPr/>
          </a:p>
        </p:txBody>
      </p:sp>
      <p:pic>
        <p:nvPicPr>
          <p:cNvPr id="6" name="Imagem 5">
            <a:extLst>
              <a:ext uri="{FF2B5EF4-FFF2-40B4-BE49-F238E27FC236}">
                <a16:creationId xmlns:a16="http://schemas.microsoft.com/office/drawing/2014/main" id="{B7325B8C-6E54-B4F9-6D16-B33FC824F553}"/>
              </a:ext>
            </a:extLst>
          </p:cNvPr>
          <p:cNvPicPr>
            <a:picLocks noChangeAspect="1"/>
          </p:cNvPicPr>
          <p:nvPr/>
        </p:nvPicPr>
        <p:blipFill>
          <a:blip r:embed="rId2"/>
          <a:stretch>
            <a:fillRect/>
          </a:stretch>
        </p:blipFill>
        <p:spPr>
          <a:xfrm>
            <a:off x="5057794" y="973273"/>
            <a:ext cx="2451065" cy="3973378"/>
          </a:xfrm>
          <a:prstGeom prst="rect">
            <a:avLst/>
          </a:prstGeom>
        </p:spPr>
      </p:pic>
      <p:sp>
        <p:nvSpPr>
          <p:cNvPr id="8" name="CaixaDeTexto 7">
            <a:extLst>
              <a:ext uri="{FF2B5EF4-FFF2-40B4-BE49-F238E27FC236}">
                <a16:creationId xmlns:a16="http://schemas.microsoft.com/office/drawing/2014/main" id="{449D6B41-EA47-7A9A-CEEE-783597EB1DA8}"/>
              </a:ext>
            </a:extLst>
          </p:cNvPr>
          <p:cNvSpPr txBox="1"/>
          <p:nvPr/>
        </p:nvSpPr>
        <p:spPr>
          <a:xfrm>
            <a:off x="5057794" y="470062"/>
            <a:ext cx="2512239" cy="461665"/>
          </a:xfrm>
          <a:prstGeom prst="rect">
            <a:avLst/>
          </a:prstGeom>
          <a:noFill/>
        </p:spPr>
        <p:txBody>
          <a:bodyPr wrap="square">
            <a:spAutoFit/>
          </a:bodyPr>
          <a:lstStyle/>
          <a:p>
            <a:r>
              <a:rPr lang="pt-BR" sz="1200" dirty="0">
                <a:latin typeface="Calibri" panose="020F0502020204030204" pitchFamily="34" charset="0"/>
                <a:cs typeface="Calibri" panose="020F0502020204030204" pitchFamily="34" charset="0"/>
              </a:rPr>
              <a:t>https://cryptoslate.com/cryptos/proof-of-work/</a:t>
            </a:r>
          </a:p>
        </p:txBody>
      </p:sp>
      <p:sp>
        <p:nvSpPr>
          <p:cNvPr id="9" name="TextBox 6">
            <a:extLst>
              <a:ext uri="{FF2B5EF4-FFF2-40B4-BE49-F238E27FC236}">
                <a16:creationId xmlns:a16="http://schemas.microsoft.com/office/drawing/2014/main" id="{319230FF-54A3-22B3-3969-9B2F152D23FE}"/>
              </a:ext>
            </a:extLst>
          </p:cNvPr>
          <p:cNvSpPr txBox="1"/>
          <p:nvPr/>
        </p:nvSpPr>
        <p:spPr>
          <a:xfrm>
            <a:off x="275812" y="238500"/>
            <a:ext cx="5173114"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Conclusão</a:t>
            </a:r>
            <a:endParaRPr lang="en-US" sz="4000" dirty="0">
              <a:solidFill>
                <a:srgbClr val="EA4E60"/>
              </a:solidFill>
              <a:latin typeface="Calibri" panose="020F0502020204030204" pitchFamily="34" charset="0"/>
              <a:cs typeface="Calibri" panose="020F0502020204030204" pitchFamily="34" charset="0"/>
            </a:endParaRPr>
          </a:p>
        </p:txBody>
      </p:sp>
      <p:sp>
        <p:nvSpPr>
          <p:cNvPr id="11" name="CaixaDeTexto 10">
            <a:extLst>
              <a:ext uri="{FF2B5EF4-FFF2-40B4-BE49-F238E27FC236}">
                <a16:creationId xmlns:a16="http://schemas.microsoft.com/office/drawing/2014/main" id="{A1156C58-86E2-5D93-DF45-B15D8BBFA5EA}"/>
              </a:ext>
            </a:extLst>
          </p:cNvPr>
          <p:cNvSpPr txBox="1"/>
          <p:nvPr/>
        </p:nvSpPr>
        <p:spPr>
          <a:xfrm>
            <a:off x="275812" y="956832"/>
            <a:ext cx="4680678" cy="738664"/>
          </a:xfrm>
          <a:prstGeom prst="rect">
            <a:avLst/>
          </a:prstGeom>
          <a:noFill/>
        </p:spPr>
        <p:txBody>
          <a:bodyPr wrap="square">
            <a:spAutoFit/>
          </a:bodyPr>
          <a:lstStyle/>
          <a:p>
            <a:r>
              <a:rPr lang="pt-BR" dirty="0"/>
              <a:t>Uma dura crítica e importante à prova de trabalho é a quantidade de energia necessária para manter a rede segura e a descentralizada.</a:t>
            </a:r>
          </a:p>
        </p:txBody>
      </p:sp>
      <p:pic>
        <p:nvPicPr>
          <p:cNvPr id="13" name="Imagem 12">
            <a:extLst>
              <a:ext uri="{FF2B5EF4-FFF2-40B4-BE49-F238E27FC236}">
                <a16:creationId xmlns:a16="http://schemas.microsoft.com/office/drawing/2014/main" id="{66A2A375-E0E5-472E-B9C5-DEE9D741086B}"/>
              </a:ext>
            </a:extLst>
          </p:cNvPr>
          <p:cNvPicPr>
            <a:picLocks noChangeAspect="1"/>
          </p:cNvPicPr>
          <p:nvPr/>
        </p:nvPicPr>
        <p:blipFill>
          <a:blip r:embed="rId3"/>
          <a:stretch>
            <a:fillRect/>
          </a:stretch>
        </p:blipFill>
        <p:spPr>
          <a:xfrm>
            <a:off x="299568" y="1787100"/>
            <a:ext cx="3523491" cy="2660754"/>
          </a:xfrm>
          <a:prstGeom prst="rect">
            <a:avLst/>
          </a:prstGeom>
        </p:spPr>
      </p:pic>
      <p:sp>
        <p:nvSpPr>
          <p:cNvPr id="15" name="CaixaDeTexto 14">
            <a:extLst>
              <a:ext uri="{FF2B5EF4-FFF2-40B4-BE49-F238E27FC236}">
                <a16:creationId xmlns:a16="http://schemas.microsoft.com/office/drawing/2014/main" id="{EDF066C8-7E9F-6AB5-9A7C-7C1EF2C255FC}"/>
              </a:ext>
            </a:extLst>
          </p:cNvPr>
          <p:cNvSpPr txBox="1"/>
          <p:nvPr/>
        </p:nvSpPr>
        <p:spPr>
          <a:xfrm>
            <a:off x="232679" y="4497120"/>
            <a:ext cx="3777190" cy="646331"/>
          </a:xfrm>
          <a:prstGeom prst="rect">
            <a:avLst/>
          </a:prstGeom>
          <a:noFill/>
        </p:spPr>
        <p:txBody>
          <a:bodyPr wrap="square">
            <a:spAutoFit/>
          </a:bodyPr>
          <a:lstStyle/>
          <a:p>
            <a:r>
              <a:rPr lang="pt-BR" sz="900" dirty="0">
                <a:latin typeface="Calibri" panose="020F0502020204030204" pitchFamily="34" charset="0"/>
                <a:cs typeface="Calibri" panose="020F0502020204030204" pitchFamily="34" charset="0"/>
              </a:rPr>
              <a:t>https://www.cnet.com/</a:t>
            </a:r>
            <a:r>
              <a:rPr lang="pt-BR" sz="900" dirty="0" err="1">
                <a:latin typeface="Calibri" panose="020F0502020204030204" pitchFamily="34" charset="0"/>
                <a:cs typeface="Calibri" panose="020F0502020204030204" pitchFamily="34" charset="0"/>
              </a:rPr>
              <a:t>personal-finance</a:t>
            </a:r>
            <a:r>
              <a:rPr lang="pt-BR" sz="900" dirty="0">
                <a:latin typeface="Calibri" panose="020F0502020204030204" pitchFamily="34" charset="0"/>
                <a:cs typeface="Calibri" panose="020F0502020204030204" pitchFamily="34" charset="0"/>
              </a:rPr>
              <a:t>/</a:t>
            </a:r>
            <a:r>
              <a:rPr lang="pt-BR" sz="900" dirty="0" err="1">
                <a:latin typeface="Calibri" panose="020F0502020204030204" pitchFamily="34" charset="0"/>
                <a:cs typeface="Calibri" panose="020F0502020204030204" pitchFamily="34" charset="0"/>
              </a:rPr>
              <a:t>crypto</a:t>
            </a:r>
            <a:r>
              <a:rPr lang="pt-BR" sz="900" dirty="0">
                <a:latin typeface="Calibri" panose="020F0502020204030204" pitchFamily="34" charset="0"/>
                <a:cs typeface="Calibri" panose="020F0502020204030204" pitchFamily="34" charset="0"/>
              </a:rPr>
              <a:t>/bitcoin-mining-how-much-electricity-it-takes-and-why-people-are-worried/#:~:text=The%20Digiconomist's%20Bitcoin%20Energy%20Consumption,is%20close%20to%2012%20cents.</a:t>
            </a:r>
          </a:p>
        </p:txBody>
      </p:sp>
    </p:spTree>
    <p:extLst>
      <p:ext uri="{BB962C8B-B14F-4D97-AF65-F5344CB8AC3E}">
        <p14:creationId xmlns:p14="http://schemas.microsoft.com/office/powerpoint/2010/main" val="16899952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entury Gothic"/>
                <a:ea typeface="Century Gothic"/>
                <a:cs typeface="Century Gothic"/>
                <a:sym typeface="Century Gothic"/>
              </a:rPr>
              <a:t>PoS</a:t>
            </a:r>
            <a:r>
              <a:rPr lang="en-US" sz="4000" b="1" dirty="0">
                <a:solidFill>
                  <a:srgbClr val="EA4E60"/>
                </a:solidFill>
                <a:latin typeface="Century Gothic"/>
                <a:ea typeface="Century Gothic"/>
                <a:cs typeface="Century Gothic"/>
                <a:sym typeface="Century Gothic"/>
              </a:rPr>
              <a:t> (Proof of Stake)</a:t>
            </a:r>
            <a:br>
              <a:rPr lang="en-US" sz="4000" b="1" i="0" u="none" strike="noStrike" cap="none" dirty="0">
                <a:solidFill>
                  <a:srgbClr val="EA4E60"/>
                </a:solidFill>
                <a:latin typeface="Century Gothic"/>
                <a:ea typeface="Century Gothic"/>
                <a:cs typeface="Century Gothic"/>
                <a:sym typeface="Century Gothic"/>
              </a:rPr>
            </a:br>
            <a:r>
              <a:rPr lang="en-US" sz="4000" b="1" i="0" u="none" strike="noStrike" cap="none" dirty="0">
                <a:solidFill>
                  <a:srgbClr val="EA4E60"/>
                </a:solidFill>
                <a:latin typeface="Century Gothic"/>
                <a:ea typeface="Century Gothic"/>
                <a:cs typeface="Century Gothic"/>
                <a:sym typeface="Century Gothic"/>
              </a:rPr>
              <a:t>PROVA DE </a:t>
            </a:r>
            <a:r>
              <a:rPr lang="en-US" sz="4000" b="1" dirty="0">
                <a:solidFill>
                  <a:srgbClr val="EA4E60"/>
                </a:solidFill>
                <a:latin typeface="Century Gothic"/>
                <a:ea typeface="Century Gothic"/>
                <a:cs typeface="Century Gothic"/>
                <a:sym typeface="Century Gothic"/>
              </a:rPr>
              <a:t>PARTICIPAÇÃO</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301774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1E48B58A68BE64E9120D347E3E06B3A" ma:contentTypeVersion="16" ma:contentTypeDescription="Crie um novo documento." ma:contentTypeScope="" ma:versionID="776c6dd0ea2199635295f0eace2bcdf2">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cd0f52f09bfd34cabfd53d1cdf7dcbd2"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Marcações de imagem"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Props1.xml><?xml version="1.0" encoding="utf-8"?>
<ds:datastoreItem xmlns:ds="http://schemas.openxmlformats.org/officeDocument/2006/customXml" ds:itemID="{6F8278F5-6158-4A89-9FDC-753D91F3025A}">
  <ds:schemaRefs>
    <ds:schemaRef ds:uri="http://schemas.microsoft.com/sharepoint/v3/contenttype/forms"/>
  </ds:schemaRefs>
</ds:datastoreItem>
</file>

<file path=customXml/itemProps2.xml><?xml version="1.0" encoding="utf-8"?>
<ds:datastoreItem xmlns:ds="http://schemas.openxmlformats.org/officeDocument/2006/customXml" ds:itemID="{0E9BAB56-BFC1-4B0E-99AF-8C30C97588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FFFE4-F972-47D3-8C98-6AF3B8FBAC87}">
  <ds:schemaRefs>
    <ds:schemaRef ds:uri="http://schemas.microsoft.com/office/2006/documentManagement/types"/>
    <ds:schemaRef ds:uri="http://purl.org/dc/dcmitype/"/>
    <ds:schemaRef ds:uri="851b35d3-0456-4d6a-bc2f-da927e91d158"/>
    <ds:schemaRef ds:uri="http://purl.org/dc/elements/1.1/"/>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19483571-f922-4e8e-9c1c-26f0a2252132"/>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10296</TotalTime>
  <Words>6809</Words>
  <Application>Microsoft Office PowerPoint</Application>
  <PresentationFormat>Apresentação na tela (16:9)</PresentationFormat>
  <Paragraphs>774</Paragraphs>
  <Slides>174</Slides>
  <Notes>33</Notes>
  <HiddenSlides>0</HiddenSlides>
  <MMClips>0</MMClips>
  <ScaleCrop>false</ScaleCrop>
  <HeadingPairs>
    <vt:vector size="4" baseType="variant">
      <vt:variant>
        <vt:lpstr>Tema</vt:lpstr>
      </vt:variant>
      <vt:variant>
        <vt:i4>1</vt:i4>
      </vt:variant>
      <vt:variant>
        <vt:lpstr>Títulos de slides</vt:lpstr>
      </vt:variant>
      <vt:variant>
        <vt:i4>174</vt:i4>
      </vt:variant>
    </vt:vector>
  </HeadingPairs>
  <TitlesOfParts>
    <vt:vector size="175" baseType="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Problema dos Generais Bizantinos é um termo gravado na descrição da ciência da computação de uma situação em que as partes envolvidas devem concordar com uma única estratégia para evitar o fracasso completo, mas onde algumas das partes envolvidas são corruptas e disseminam informações falsas ou não são confiáveis. </vt:lpstr>
      <vt:lpstr>Apresentação do PowerPoint</vt:lpstr>
      <vt:lpstr>Apresentação do PowerPoint</vt:lpstr>
      <vt:lpstr>Os generais de cada exército precisam concordar com o momento exato de quando atacar.   Eles se comunicam enviando um mensageiro de um lado para o outro pela cidade inimiga.   Não há outra maneira de se comunicar. Estamos 600 anos DC.  Não existia smartphones naquela época.</vt:lpstr>
      <vt:lpstr>Apresentação do PowerPoint</vt:lpstr>
      <vt:lpstr>AQUI ESTÁ O PROBLEMA!  o mensageiro pode ser pego na cidade e substituído por um mensageiro FALSO, que intencionalmente tentará enganar o outro general para atacar a cidade na hora errada, condenando nosso exército a uma perda. </vt:lpstr>
      <vt:lpstr>Não há como verificar se a mensagem é autêntica.  Como nós, os melhores estrategistas militares do país, criamos um sistema “sem confiança” que garante a vitória no ataque à cidade?  </vt:lpstr>
      <vt:lpstr>Apresentação do PowerPoint</vt:lpstr>
      <vt:lpstr>Em uma rede distribuída como a do Bitcoin, todos os participantes e nós são essencialmente de hierarquia igual.   Então, agora, em vez de precisar chegar a uma verificação e um acordo entre duas partes, precisamos que todos os participantes aprovem, enquanto neutralizamos usuários corruptos ou enganosos.   </vt:lpstr>
      <vt:lpstr>Apresentação do PowerPoint</vt:lpstr>
      <vt:lpstr>Apresentação do PowerPoint</vt:lpstr>
      <vt:lpstr>E esse é o problema dos generais bizantinos e Satoshi Nakamoto conseguiu resolver isso.  É um excelente exemplo de como o algoritmo de consenso de prova de trabalho (POW) do Bitcoin funciona, e entendê-lo geralmente eleva sua compreensão de outros algoritmos de consenso. </vt:lpstr>
      <vt:lpstr>:    </vt:lpstr>
      <vt:lpstr>Apresentação do PowerPoint</vt:lpstr>
      <vt:lpstr>Apresentação do PowerPoint</vt:lpstr>
      <vt:lpstr>Apresentação do PowerPoint</vt:lpstr>
      <vt:lpstr>O Bitcoin conseguiu resolver o problema dos generais bizantinos usando um mecanismo de prova de trabalho para estabelecer um conjunto de regras claro e objetivo para o blockchain.   Para adicionar informações, chamadas de blocos, ao blockchain, um membro da rede deve publicar uma prova de que investiu um trabalho considerável na criação do bloco. Este trabalho impõe grandes custos ao criador e, portanto, os incentiva a publicar informações honestas.</vt:lpstr>
      <vt:lpstr>O conjunto de regras que governa quais transações são válidas e quais são inválidas também é objetivo, assim como o sistema para determinar quem pode gerar novos bitcoins.   Além disso, uma vez que um bloco foi adicionado ao blockchain, é extremamente difícil ou impossível removê-lo, tornando o passado do Bitcoin imutável. </vt:lpstr>
      <vt:lpstr>Apresentação do PowerPoint</vt:lpstr>
      <vt:lpstr>Se algum membro da rede tentar transmitir informações falsas, todos os nós da rede irão imediatamente reconhecê-las como inválidas e ignorá-las.   Como cada nó pode verificar todas as informações na própria rede Bitcoin, não há necessidade de confiar em outros membros da rede, tornando o Bitcoin um sistema sem confiança.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Exploradores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lastModifiedBy>Ricardo Zago dos Santos</cp:lastModifiedBy>
  <cp:revision>124</cp:revision>
  <dcterms:modified xsi:type="dcterms:W3CDTF">2024-07-31T01:10:02Z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